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0" r:id="rId5"/>
    <p:sldId id="257" r:id="rId6"/>
    <p:sldId id="258" r:id="rId7"/>
    <p:sldId id="267" r:id="rId8"/>
    <p:sldId id="268" r:id="rId9"/>
    <p:sldId id="272" r:id="rId10"/>
    <p:sldId id="273" r:id="rId11"/>
    <p:sldId id="277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81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73;&#1072;&#1079;&#1072;%20&#1082;&#1086;&#1074;&#1080;&#1076;19_05.0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73;&#1072;&#1079;&#1072;%20&#1082;&#1086;&#1074;&#1080;&#1076;19_05.0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73;&#1072;&#1079;&#1072;%20&#1082;&#1086;&#1074;&#1080;&#1076;19_05.0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2400" b="1" i="0" baseline="0" dirty="0">
                <a:effectLst/>
              </a:rPr>
              <a:t>Епидемиска крива - </a:t>
            </a:r>
            <a:r>
              <a:rPr lang="en-US" sz="2400" b="1" i="0" baseline="0" dirty="0">
                <a:effectLst/>
              </a:rPr>
              <a:t>COVID-19, </a:t>
            </a:r>
            <a:r>
              <a:rPr lang="mk-MK" sz="2400" b="1" i="0" baseline="0" dirty="0">
                <a:effectLst/>
              </a:rPr>
              <a:t>Северна Македонија,</a:t>
            </a:r>
            <a:r>
              <a:rPr lang="en-US" sz="2400" b="1" i="0" baseline="0" dirty="0">
                <a:effectLst/>
              </a:rPr>
              <a:t> </a:t>
            </a:r>
            <a:r>
              <a:rPr lang="mk-MK" sz="2400" b="1" i="0" baseline="0" dirty="0">
                <a:effectLst/>
              </a:rPr>
              <a:t>2020 </a:t>
            </a:r>
            <a:r>
              <a:rPr lang="mk-MK" sz="2400" b="1" i="0" baseline="0" dirty="0" smtClean="0">
                <a:effectLst/>
              </a:rPr>
              <a:t>година (</a:t>
            </a:r>
            <a:r>
              <a:rPr lang="en-US" sz="2400" b="1" i="0" baseline="0" dirty="0" smtClean="0">
                <a:effectLst/>
              </a:rPr>
              <a:t>n=</a:t>
            </a:r>
            <a:r>
              <a:rPr lang="mk-MK" sz="2400" b="1" i="0" baseline="0" dirty="0" smtClean="0">
                <a:effectLst/>
              </a:rPr>
              <a:t>1.539)</a:t>
            </a:r>
            <a:endParaRPr lang="en-US" sz="24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Случаи </c:v>
          </c:tx>
          <c:spPr>
            <a:solidFill>
              <a:schemeClr val="accent1"/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659643947747936E-3"/>
                  <c:y val="-3.1118385390170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DF-4691-9B5A-06C183A2D8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5DF-4691-9B5A-06C183A2D8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5DF-4691-9B5A-06C183A2D8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5DF-4691-9B5A-06C183A2D8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5DF-4691-9B5A-06C183A2D81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5DF-4691-9B5A-06C183A2D81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5DF-4691-9B5A-06C183A2D81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5DF-4691-9B5A-06C183A2D81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5DF-4691-9B5A-06C183A2D818}"/>
                </c:ext>
              </c:extLst>
            </c:dLbl>
            <c:dLbl>
              <c:idx val="9"/>
              <c:layout>
                <c:manualLayout>
                  <c:x val="1.9542454814765572E-17"/>
                  <c:y val="-2.7984687331332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5DF-4691-9B5A-06C183A2D8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5DF-4691-9B5A-06C183A2D818}"/>
                </c:ext>
              </c:extLst>
            </c:dLbl>
            <c:dLbl>
              <c:idx val="11"/>
              <c:layout>
                <c:manualLayout>
                  <c:x val="-1.0659643947748328E-3"/>
                  <c:y val="-3.32359742667931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5DF-4691-9B5A-06C183A2D818}"/>
                </c:ext>
              </c:extLst>
            </c:dLbl>
            <c:dLbl>
              <c:idx val="12"/>
              <c:layout>
                <c:manualLayout>
                  <c:x val="-1.0659643947747936E-3"/>
                  <c:y val="-2.9086333765021333E-2"/>
                </c:manualLayout>
              </c:layout>
              <c:spPr>
                <a:noFill/>
                <a:ln>
                  <a:noFill/>
                </a:ln>
                <a:effectLst>
                  <a:glow rad="127000">
                    <a:schemeClr val="accent1"/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05DF-4691-9B5A-06C183A2D81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05DF-4691-9B5A-06C183A2D818}"/>
                </c:ext>
              </c:extLst>
            </c:dLbl>
            <c:dLbl>
              <c:idx val="14"/>
              <c:layout>
                <c:manualLayout>
                  <c:x val="1.0659643947747545E-3"/>
                  <c:y val="-3.22198650845776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05DF-4691-9B5A-06C183A2D8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05DF-4691-9B5A-06C183A2D818}"/>
                </c:ext>
              </c:extLst>
            </c:dLbl>
            <c:dLbl>
              <c:idx val="16"/>
              <c:layout>
                <c:manualLayout>
                  <c:x val="-3.1978931843244201E-3"/>
                  <c:y val="-3.65405800892955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05DF-4691-9B5A-06C183A2D818}"/>
                </c:ext>
              </c:extLst>
            </c:dLbl>
            <c:dLbl>
              <c:idx val="17"/>
              <c:layout>
                <c:manualLayout>
                  <c:x val="1.060696831047153E-3"/>
                  <c:y val="-4.1653640160289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DF-4691-9B5A-06C183A2D81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05DF-4691-9B5A-06C183A2D818}"/>
                </c:ext>
              </c:extLst>
            </c:dLbl>
            <c:dLbl>
              <c:idx val="19"/>
              <c:layout>
                <c:manualLayout>
                  <c:x val="-3.889176785737313E-17"/>
                  <c:y val="-3.5524637646361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05DF-4691-9B5A-06C183A2D818}"/>
                </c:ext>
              </c:extLst>
            </c:dLbl>
            <c:dLbl>
              <c:idx val="20"/>
              <c:layout>
                <c:manualLayout>
                  <c:x val="0"/>
                  <c:y val="-5.75257191173422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05DF-4691-9B5A-06C183A2D81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05DF-4691-9B5A-06C183A2D81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05DF-4691-9B5A-06C183A2D81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05DF-4691-9B5A-06C183A2D818}"/>
                </c:ext>
              </c:extLst>
            </c:dLbl>
            <c:dLbl>
              <c:idx val="24"/>
              <c:layout>
                <c:manualLayout>
                  <c:x val="0"/>
                  <c:y val="-0.1084962501169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DF-4691-9B5A-06C183A2D81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05DF-4691-9B5A-06C183A2D81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05DF-4691-9B5A-06C183A2D818}"/>
                </c:ext>
              </c:extLst>
            </c:dLbl>
            <c:dLbl>
              <c:idx val="27"/>
              <c:layout>
                <c:manualLayout>
                  <c:x val="0"/>
                  <c:y val="-0.110613838993548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05DF-4691-9B5A-06C183A2D81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05DF-4691-9B5A-06C183A2D818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05DF-4691-9B5A-06C183A2D818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05DF-4691-9B5A-06C183A2D818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05DF-4691-9B5A-06C183A2D818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05DF-4691-9B5A-06C183A2D818}"/>
                </c:ext>
              </c:extLst>
            </c:dLbl>
            <c:dLbl>
              <c:idx val="33"/>
              <c:layout>
                <c:manualLayout>
                  <c:x val="-1.0606968310471919E-3"/>
                  <c:y val="-0.155587925208094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DF-4691-9B5A-06C183A2D818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05DF-4691-9B5A-06C183A2D818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05DF-4691-9B5A-06C183A2D818}"/>
                </c:ext>
              </c:extLst>
            </c:dLbl>
            <c:dLbl>
              <c:idx val="36"/>
              <c:layout>
                <c:manualLayout>
                  <c:x val="0"/>
                  <c:y val="-0.159466781116509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05DF-4691-9B5A-06C183A2D818}"/>
                </c:ext>
              </c:extLst>
            </c:dLbl>
            <c:dLbl>
              <c:idx val="37"/>
              <c:layout>
                <c:manualLayout>
                  <c:x val="0"/>
                  <c:y val="-0.18257234358896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05DF-4691-9B5A-06C183A2D818}"/>
                </c:ext>
              </c:extLst>
            </c:dLbl>
            <c:dLbl>
              <c:idx val="38"/>
              <c:layout>
                <c:manualLayout>
                  <c:x val="0"/>
                  <c:y val="-0.237421730496964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DF-4691-9B5A-06C183A2D818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05DF-4691-9B5A-06C183A2D818}"/>
                </c:ext>
              </c:extLst>
            </c:dLbl>
            <c:dLbl>
              <c:idx val="40"/>
              <c:layout>
                <c:manualLayout>
                  <c:x val="0"/>
                  <c:y val="-0.112731427870170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05DF-4691-9B5A-06C183A2D818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05DF-4691-9B5A-06C183A2D818}"/>
                </c:ext>
              </c:extLst>
            </c:dLbl>
            <c:dLbl>
              <c:idx val="42"/>
              <c:layout>
                <c:manualLayout>
                  <c:x val="-7.778353571474626E-17"/>
                  <c:y val="-0.161584369993132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05DF-4691-9B5A-06C183A2D818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05DF-4691-9B5A-06C183A2D818}"/>
                </c:ext>
              </c:extLst>
            </c:dLbl>
            <c:dLbl>
              <c:idx val="44"/>
              <c:layout>
                <c:manualLayout>
                  <c:x val="0"/>
                  <c:y val="-0.170579120540328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05DF-4691-9B5A-06C183A2D818}"/>
                </c:ext>
              </c:extLst>
            </c:dLbl>
            <c:dLbl>
              <c:idx val="45"/>
              <c:layout>
                <c:manualLayout>
                  <c:x val="0"/>
                  <c:y val="-0.22542867418760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DF-4691-9B5A-06C183A2D818}"/>
                </c:ext>
              </c:extLst>
            </c:dLbl>
            <c:dLbl>
              <c:idx val="46"/>
              <c:layout>
                <c:manualLayout>
                  <c:x val="-7.778353571474626E-17"/>
                  <c:y val="-9.9501499569729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05DF-4691-9B5A-06C183A2D818}"/>
                </c:ext>
              </c:extLst>
            </c:dLbl>
            <c:dLbl>
              <c:idx val="47"/>
              <c:layout>
                <c:manualLayout>
                  <c:x val="-2.121393662094228E-3"/>
                  <c:y val="-0.183452893735221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05DF-4691-9B5A-06C183A2D818}"/>
                </c:ext>
              </c:extLst>
            </c:dLbl>
            <c:dLbl>
              <c:idx val="48"/>
              <c:layout>
                <c:manualLayout>
                  <c:x val="-1.0606968310470364E-3"/>
                  <c:y val="-0.22154981827919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05DF-4691-9B5A-06C183A2D818}"/>
                </c:ext>
              </c:extLst>
            </c:dLbl>
            <c:dLbl>
              <c:idx val="49"/>
              <c:layout>
                <c:manualLayout>
                  <c:x val="0"/>
                  <c:y val="-0.35294920938068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DF-4691-9B5A-06C183A2D818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05DF-4691-9B5A-06C183A2D818}"/>
                </c:ext>
              </c:extLst>
            </c:dLbl>
            <c:dLbl>
              <c:idx val="51"/>
              <c:layout>
                <c:manualLayout>
                  <c:x val="0"/>
                  <c:y val="-0.184689932465588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05DF-4691-9B5A-06C183A2D818}"/>
                </c:ext>
              </c:extLst>
            </c:dLbl>
            <c:dLbl>
              <c:idx val="52"/>
              <c:layout>
                <c:manualLayout>
                  <c:x val="-1.5556707142949252E-16"/>
                  <c:y val="-0.127366468096856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05DF-4691-9B5A-06C183A2D818}"/>
                </c:ext>
              </c:extLst>
            </c:dLbl>
            <c:dLbl>
              <c:idx val="53"/>
              <c:layout>
                <c:manualLayout>
                  <c:x val="1.060696831047114E-3"/>
                  <c:y val="-7.55152202117356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05DF-4691-9B5A-06C183A2D818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05DF-4691-9B5A-06C183A2D818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4-05DF-4691-9B5A-06C183A2D818}"/>
                </c:ext>
              </c:extLst>
            </c:dLbl>
            <c:dLbl>
              <c:idx val="56"/>
              <c:layout>
                <c:manualLayout>
                  <c:x val="-1.0606968310472697E-3"/>
                  <c:y val="-0.15294577455148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DF-4691-9B5A-06C183A2D818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5-05DF-4691-9B5A-06C183A2D818}"/>
                </c:ext>
              </c:extLst>
            </c:dLbl>
            <c:dLbl>
              <c:idx val="58"/>
              <c:layout>
                <c:manualLayout>
                  <c:x val="0"/>
                  <c:y val="-0.148186201757532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6-05DF-4691-9B5A-06C183A2D818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7-05DF-4691-9B5A-06C183A2D818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8-05DF-4691-9B5A-06C183A2D818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5DF-4691-9B5A-06C183A2D818}"/>
                </c:ext>
              </c:extLst>
            </c:dLbl>
            <c:dLbl>
              <c:idx val="62"/>
              <c:layout>
                <c:manualLayout>
                  <c:x val="0"/>
                  <c:y val="-8.45101374982138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9-05DF-4691-9B5A-06C183A2D818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A-05DF-4691-9B5A-06C183A2D818}"/>
                </c:ext>
              </c:extLst>
            </c:dLbl>
            <c:dLbl>
              <c:idx val="64"/>
              <c:layout>
                <c:manualLayout>
                  <c:x val="0"/>
                  <c:y val="-0.110613838993548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B-05DF-4691-9B5A-06C183A2D818}"/>
                </c:ext>
              </c:extLst>
            </c:dLbl>
            <c:dLbl>
              <c:idx val="65"/>
              <c:layout>
                <c:manualLayout>
                  <c:x val="0"/>
                  <c:y val="-6.4402880787916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C-05DF-4691-9B5A-06C183A2D818}"/>
                </c:ext>
              </c:extLst>
            </c:dLbl>
            <c:dLbl>
              <c:idx val="66"/>
              <c:layout>
                <c:manualLayout>
                  <c:x val="0"/>
                  <c:y val="-3.86553343981303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5DF-4691-9B5A-06C183A2D818}"/>
                </c:ext>
              </c:extLst>
            </c:dLbl>
            <c:dLbl>
              <c:idx val="67"/>
              <c:layout>
                <c:manualLayout>
                  <c:x val="-1.5556707142949252E-16"/>
                  <c:y val="-5.10047125523165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5DF-4691-9B5A-06C183A2D818}"/>
                </c:ext>
              </c:extLst>
            </c:dLbl>
            <c:dLbl>
              <c:idx val="68"/>
              <c:layout>
                <c:manualLayout>
                  <c:x val="0"/>
                  <c:y val="-5.18852626985718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5DF-4691-9B5A-06C183A2D818}"/>
                </c:ext>
              </c:extLst>
            </c:dLbl>
            <c:dLbl>
              <c:idx val="69"/>
              <c:layout>
                <c:manualLayout>
                  <c:x val="0"/>
                  <c:y val="-6.26414470168425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5DF-4691-9B5A-06C183A2D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'ден на лаб.'!$I$3:$I$72</c:f>
              <c:numCache>
                <c:formatCode>dd\.mm\.yy;@</c:formatCode>
                <c:ptCount val="70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43895</c:v>
                </c:pt>
                <c:pt idx="9">
                  <c:v>43896</c:v>
                </c:pt>
                <c:pt idx="10">
                  <c:v>43897</c:v>
                </c:pt>
                <c:pt idx="11">
                  <c:v>43898</c:v>
                </c:pt>
                <c:pt idx="12">
                  <c:v>43899</c:v>
                </c:pt>
                <c:pt idx="13">
                  <c:v>43900</c:v>
                </c:pt>
                <c:pt idx="14">
                  <c:v>43901</c:v>
                </c:pt>
                <c:pt idx="15">
                  <c:v>43902</c:v>
                </c:pt>
                <c:pt idx="16">
                  <c:v>43903</c:v>
                </c:pt>
                <c:pt idx="17">
                  <c:v>43904</c:v>
                </c:pt>
                <c:pt idx="18">
                  <c:v>43905</c:v>
                </c:pt>
                <c:pt idx="19">
                  <c:v>43906</c:v>
                </c:pt>
                <c:pt idx="20">
                  <c:v>43907</c:v>
                </c:pt>
                <c:pt idx="21">
                  <c:v>43908</c:v>
                </c:pt>
                <c:pt idx="22">
                  <c:v>43909</c:v>
                </c:pt>
                <c:pt idx="23">
                  <c:v>43910</c:v>
                </c:pt>
                <c:pt idx="24">
                  <c:v>43911</c:v>
                </c:pt>
                <c:pt idx="25">
                  <c:v>43912</c:v>
                </c:pt>
                <c:pt idx="26">
                  <c:v>43913</c:v>
                </c:pt>
                <c:pt idx="27">
                  <c:v>43914</c:v>
                </c:pt>
                <c:pt idx="28">
                  <c:v>43915</c:v>
                </c:pt>
                <c:pt idx="29">
                  <c:v>43916</c:v>
                </c:pt>
                <c:pt idx="30">
                  <c:v>43917</c:v>
                </c:pt>
                <c:pt idx="31">
                  <c:v>43918</c:v>
                </c:pt>
                <c:pt idx="32">
                  <c:v>43919</c:v>
                </c:pt>
                <c:pt idx="33">
                  <c:v>43920</c:v>
                </c:pt>
                <c:pt idx="34">
                  <c:v>43921</c:v>
                </c:pt>
                <c:pt idx="35">
                  <c:v>43922</c:v>
                </c:pt>
                <c:pt idx="36">
                  <c:v>43923</c:v>
                </c:pt>
                <c:pt idx="37">
                  <c:v>43924</c:v>
                </c:pt>
                <c:pt idx="38">
                  <c:v>43925</c:v>
                </c:pt>
                <c:pt idx="39">
                  <c:v>43926</c:v>
                </c:pt>
                <c:pt idx="40">
                  <c:v>43927</c:v>
                </c:pt>
                <c:pt idx="41">
                  <c:v>43928</c:v>
                </c:pt>
                <c:pt idx="42">
                  <c:v>43929</c:v>
                </c:pt>
                <c:pt idx="43">
                  <c:v>43930</c:v>
                </c:pt>
                <c:pt idx="44">
                  <c:v>43931</c:v>
                </c:pt>
                <c:pt idx="45">
                  <c:v>43932</c:v>
                </c:pt>
                <c:pt idx="46">
                  <c:v>43933</c:v>
                </c:pt>
                <c:pt idx="47">
                  <c:v>43934</c:v>
                </c:pt>
                <c:pt idx="48">
                  <c:v>43935</c:v>
                </c:pt>
                <c:pt idx="49">
                  <c:v>43936</c:v>
                </c:pt>
                <c:pt idx="50">
                  <c:v>43937</c:v>
                </c:pt>
                <c:pt idx="51">
                  <c:v>43938</c:v>
                </c:pt>
                <c:pt idx="52">
                  <c:v>43939</c:v>
                </c:pt>
                <c:pt idx="53">
                  <c:v>43940</c:v>
                </c:pt>
                <c:pt idx="54">
                  <c:v>43941</c:v>
                </c:pt>
                <c:pt idx="55">
                  <c:v>43942</c:v>
                </c:pt>
                <c:pt idx="56">
                  <c:v>43943</c:v>
                </c:pt>
                <c:pt idx="57">
                  <c:v>43944</c:v>
                </c:pt>
                <c:pt idx="58">
                  <c:v>43945</c:v>
                </c:pt>
                <c:pt idx="59">
                  <c:v>43946</c:v>
                </c:pt>
                <c:pt idx="60">
                  <c:v>43947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43953</c:v>
                </c:pt>
                <c:pt idx="67">
                  <c:v>43954</c:v>
                </c:pt>
                <c:pt idx="68">
                  <c:v>43955</c:v>
                </c:pt>
                <c:pt idx="69">
                  <c:v>43956</c:v>
                </c:pt>
              </c:numCache>
            </c:numRef>
          </c:cat>
          <c:val>
            <c:numRef>
              <c:f>'ден на лаб.'!$N$3:$N$72</c:f>
              <c:numCache>
                <c:formatCode>General</c:formatCode>
                <c:ptCount val="7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4</c:v>
                </c:pt>
                <c:pt idx="17">
                  <c:v>6</c:v>
                </c:pt>
                <c:pt idx="18">
                  <c:v>0</c:v>
                </c:pt>
                <c:pt idx="19">
                  <c:v>5</c:v>
                </c:pt>
                <c:pt idx="20">
                  <c:v>12</c:v>
                </c:pt>
                <c:pt idx="21">
                  <c:v>12</c:v>
                </c:pt>
                <c:pt idx="22">
                  <c:v>19</c:v>
                </c:pt>
                <c:pt idx="23">
                  <c:v>18</c:v>
                </c:pt>
                <c:pt idx="24">
                  <c:v>29</c:v>
                </c:pt>
                <c:pt idx="25">
                  <c:v>22</c:v>
                </c:pt>
                <c:pt idx="26">
                  <c:v>12</c:v>
                </c:pt>
                <c:pt idx="27">
                  <c:v>29</c:v>
                </c:pt>
                <c:pt idx="28">
                  <c:v>24</c:v>
                </c:pt>
                <c:pt idx="29">
                  <c:v>18</c:v>
                </c:pt>
                <c:pt idx="30">
                  <c:v>22</c:v>
                </c:pt>
                <c:pt idx="31">
                  <c:v>18</c:v>
                </c:pt>
                <c:pt idx="32">
                  <c:v>26</c:v>
                </c:pt>
                <c:pt idx="33">
                  <c:v>44</c:v>
                </c:pt>
                <c:pt idx="34">
                  <c:v>25</c:v>
                </c:pt>
                <c:pt idx="35">
                  <c:v>30</c:v>
                </c:pt>
                <c:pt idx="36">
                  <c:v>46</c:v>
                </c:pt>
                <c:pt idx="37">
                  <c:v>53</c:v>
                </c:pt>
                <c:pt idx="38">
                  <c:v>72</c:v>
                </c:pt>
                <c:pt idx="39">
                  <c:v>15</c:v>
                </c:pt>
                <c:pt idx="40">
                  <c:v>29</c:v>
                </c:pt>
                <c:pt idx="41">
                  <c:v>18</c:v>
                </c:pt>
                <c:pt idx="42">
                  <c:v>46</c:v>
                </c:pt>
                <c:pt idx="43">
                  <c:v>48</c:v>
                </c:pt>
                <c:pt idx="44">
                  <c:v>49</c:v>
                </c:pt>
                <c:pt idx="45">
                  <c:v>68</c:v>
                </c:pt>
                <c:pt idx="46">
                  <c:v>26</c:v>
                </c:pt>
                <c:pt idx="47">
                  <c:v>54</c:v>
                </c:pt>
                <c:pt idx="48">
                  <c:v>66</c:v>
                </c:pt>
                <c:pt idx="49">
                  <c:v>107</c:v>
                </c:pt>
                <c:pt idx="50">
                  <c:v>36</c:v>
                </c:pt>
                <c:pt idx="51">
                  <c:v>53</c:v>
                </c:pt>
                <c:pt idx="52">
                  <c:v>36</c:v>
                </c:pt>
                <c:pt idx="53">
                  <c:v>18</c:v>
                </c:pt>
                <c:pt idx="54">
                  <c:v>7</c:v>
                </c:pt>
                <c:pt idx="55">
                  <c:v>28</c:v>
                </c:pt>
                <c:pt idx="56">
                  <c:v>41</c:v>
                </c:pt>
                <c:pt idx="57">
                  <c:v>26</c:v>
                </c:pt>
                <c:pt idx="58">
                  <c:v>38</c:v>
                </c:pt>
                <c:pt idx="59">
                  <c:v>19</c:v>
                </c:pt>
                <c:pt idx="60">
                  <c:v>13</c:v>
                </c:pt>
                <c:pt idx="61">
                  <c:v>22</c:v>
                </c:pt>
                <c:pt idx="62">
                  <c:v>21</c:v>
                </c:pt>
                <c:pt idx="63">
                  <c:v>23</c:v>
                </c:pt>
                <c:pt idx="64">
                  <c:v>29</c:v>
                </c:pt>
                <c:pt idx="65">
                  <c:v>15</c:v>
                </c:pt>
                <c:pt idx="66">
                  <c:v>5</c:v>
                </c:pt>
                <c:pt idx="67">
                  <c:v>7</c:v>
                </c:pt>
                <c:pt idx="68">
                  <c:v>8</c:v>
                </c:pt>
                <c:pt idx="6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DF-4691-9B5A-06C183A2D8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94109215"/>
        <c:axId val="1594112959"/>
      </c:barChart>
      <c:dateAx>
        <c:axId val="1594109215"/>
        <c:scaling>
          <c:orientation val="minMax"/>
        </c:scaling>
        <c:delete val="0"/>
        <c:axPos val="b"/>
        <c:numFmt formatCode="dd\.mm\.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112959"/>
        <c:crosses val="autoZero"/>
        <c:auto val="1"/>
        <c:lblOffset val="100"/>
        <c:baseTimeUnit val="days"/>
      </c:dateAx>
      <c:valAx>
        <c:axId val="1594112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10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2400" b="1" i="0" baseline="0" dirty="0" smtClean="0">
                <a:effectLst/>
              </a:rPr>
              <a:t>Број на </a:t>
            </a:r>
            <a:r>
              <a:rPr lang="en-US" sz="2400" b="1" i="0" baseline="0" dirty="0" smtClean="0">
                <a:effectLst/>
              </a:rPr>
              <a:t>COVID</a:t>
            </a:r>
            <a:r>
              <a:rPr lang="mk-MK" sz="2400" b="1" i="0" baseline="0" dirty="0" smtClean="0">
                <a:effectLst/>
              </a:rPr>
              <a:t>-19 позитивни случаи по недели во 2020 година во РСМ</a:t>
            </a:r>
            <a:r>
              <a:rPr lang="en-US" sz="2400" b="1" i="0" baseline="0" dirty="0" smtClean="0">
                <a:effectLst/>
              </a:rPr>
              <a:t> (n=1.539)</a:t>
            </a:r>
            <a:endParaRPr lang="en-US" sz="24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27474574269819E-2"/>
          <c:y val="0.17737836818938466"/>
          <c:w val="0.93881745684727924"/>
          <c:h val="0.75162081068938036"/>
        </c:manualLayout>
      </c:layout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6172979920049461E-2"/>
                  <c:y val="-6.9444994345108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99-40D3-B12E-C05ADB1B500C}"/>
                </c:ext>
              </c:extLst>
            </c:dLbl>
            <c:dLbl>
              <c:idx val="4"/>
              <c:layout>
                <c:manualLayout>
                  <c:x val="-2.323891127934791E-2"/>
                  <c:y val="-0.119727911064135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99-40D3-B12E-C05ADB1B500C}"/>
                </c:ext>
              </c:extLst>
            </c:dLbl>
            <c:dLbl>
              <c:idx val="8"/>
              <c:layout>
                <c:manualLayout>
                  <c:x val="-1.0239800559957398E-2"/>
                  <c:y val="-7.3817421885893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99-40D3-B12E-C05ADB1B5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'ден на лаб.'!$S$3:$S$13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'ден на лаб.'!$T$3:$T$13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15</c:v>
                </c:pt>
                <c:pt idx="3">
                  <c:v>117</c:v>
                </c:pt>
                <c:pt idx="4">
                  <c:v>149</c:v>
                </c:pt>
                <c:pt idx="5">
                  <c:v>285</c:v>
                </c:pt>
                <c:pt idx="6" formatCode="0">
                  <c:v>284</c:v>
                </c:pt>
                <c:pt idx="7">
                  <c:v>316</c:v>
                </c:pt>
                <c:pt idx="8">
                  <c:v>175</c:v>
                </c:pt>
                <c:pt idx="9">
                  <c:v>122</c:v>
                </c:pt>
                <c:pt idx="1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99-40D3-B12E-C05ADB1B5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154240"/>
        <c:axId val="1046150080"/>
      </c:lineChart>
      <c:catAx>
        <c:axId val="10461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150080"/>
        <c:crosses val="autoZero"/>
        <c:auto val="1"/>
        <c:lblAlgn val="ctr"/>
        <c:lblOffset val="100"/>
        <c:noMultiLvlLbl val="0"/>
      </c:catAx>
      <c:valAx>
        <c:axId val="104615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1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2400" b="1"/>
              <a:t>Број на умрени лица поврзани со корона вирус по недели во 2020 година во РСМ</a:t>
            </a:r>
            <a:r>
              <a:rPr lang="en-US" sz="2400" b="1"/>
              <a:t> (n=88)</a:t>
            </a:r>
            <a:endParaRPr lang="mk-MK" sz="24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'ден на лаб.'!$Z$2</c:f>
              <c:strCache>
                <c:ptCount val="1"/>
                <c:pt idx="0">
                  <c:v>умрени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2877150860344137E-2"/>
                  <c:y val="-5.2981800729461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CA-4DC6-9849-D61561B57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'ден на лаб.'!$X$3:$X$13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'ден на лаб.'!$Z$3:$Z$13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17</c:v>
                </c:pt>
                <c:pt idx="6">
                  <c:v>15</c:v>
                </c:pt>
                <c:pt idx="7">
                  <c:v>16</c:v>
                </c:pt>
                <c:pt idx="8">
                  <c:v>11</c:v>
                </c:pt>
                <c:pt idx="9">
                  <c:v>17</c:v>
                </c:pt>
                <c:pt idx="1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CA-4DC6-9849-D61561B57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2918696"/>
        <c:axId val="612913120"/>
      </c:scatterChart>
      <c:valAx>
        <c:axId val="61291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13120"/>
        <c:crosses val="autoZero"/>
        <c:crossBetween val="midCat"/>
        <c:majorUnit val="1"/>
      </c:valAx>
      <c:valAx>
        <c:axId val="61291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18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k-MK" sz="2400"/>
              <a:t>Дистрибуција на случаите со </a:t>
            </a:r>
            <a:r>
              <a:rPr lang="en-US" sz="2400"/>
              <a:t>COVID</a:t>
            </a:r>
            <a:r>
              <a:rPr lang="mk-MK" sz="2400"/>
              <a:t>-19 по исход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исход!$B$38</c:f>
              <c:strCache>
                <c:ptCount val="1"/>
                <c:pt idx="0">
                  <c:v>Вкупно инфицирани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исход!$A$39:$A$108</c:f>
              <c:numCache>
                <c:formatCode>m/d/yyyy</c:formatCode>
                <c:ptCount val="70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43895</c:v>
                </c:pt>
                <c:pt idx="9">
                  <c:v>43896</c:v>
                </c:pt>
                <c:pt idx="10">
                  <c:v>43897</c:v>
                </c:pt>
                <c:pt idx="11">
                  <c:v>43898</c:v>
                </c:pt>
                <c:pt idx="12">
                  <c:v>43899</c:v>
                </c:pt>
                <c:pt idx="13">
                  <c:v>43900</c:v>
                </c:pt>
                <c:pt idx="14">
                  <c:v>43901</c:v>
                </c:pt>
                <c:pt idx="15">
                  <c:v>43902</c:v>
                </c:pt>
                <c:pt idx="16">
                  <c:v>43903</c:v>
                </c:pt>
                <c:pt idx="17">
                  <c:v>43904</c:v>
                </c:pt>
                <c:pt idx="18">
                  <c:v>43905</c:v>
                </c:pt>
                <c:pt idx="19">
                  <c:v>43906</c:v>
                </c:pt>
                <c:pt idx="20">
                  <c:v>43907</c:v>
                </c:pt>
                <c:pt idx="21">
                  <c:v>43908</c:v>
                </c:pt>
                <c:pt idx="22">
                  <c:v>43909</c:v>
                </c:pt>
                <c:pt idx="23">
                  <c:v>43910</c:v>
                </c:pt>
                <c:pt idx="24">
                  <c:v>43911</c:v>
                </c:pt>
                <c:pt idx="25">
                  <c:v>43912</c:v>
                </c:pt>
                <c:pt idx="26">
                  <c:v>43913</c:v>
                </c:pt>
                <c:pt idx="27">
                  <c:v>43914</c:v>
                </c:pt>
                <c:pt idx="28">
                  <c:v>43915</c:v>
                </c:pt>
                <c:pt idx="29">
                  <c:v>43916</c:v>
                </c:pt>
                <c:pt idx="30">
                  <c:v>43917</c:v>
                </c:pt>
                <c:pt idx="31">
                  <c:v>43918</c:v>
                </c:pt>
                <c:pt idx="32">
                  <c:v>43919</c:v>
                </c:pt>
                <c:pt idx="33">
                  <c:v>43920</c:v>
                </c:pt>
                <c:pt idx="34">
                  <c:v>43921</c:v>
                </c:pt>
                <c:pt idx="35">
                  <c:v>43922</c:v>
                </c:pt>
                <c:pt idx="36">
                  <c:v>43923</c:v>
                </c:pt>
                <c:pt idx="37">
                  <c:v>43924</c:v>
                </c:pt>
                <c:pt idx="38">
                  <c:v>43925</c:v>
                </c:pt>
                <c:pt idx="39">
                  <c:v>43926</c:v>
                </c:pt>
                <c:pt idx="40">
                  <c:v>43927</c:v>
                </c:pt>
                <c:pt idx="41">
                  <c:v>43928</c:v>
                </c:pt>
                <c:pt idx="42">
                  <c:v>43929</c:v>
                </c:pt>
                <c:pt idx="43">
                  <c:v>43930</c:v>
                </c:pt>
                <c:pt idx="44">
                  <c:v>43931</c:v>
                </c:pt>
                <c:pt idx="45">
                  <c:v>43932</c:v>
                </c:pt>
                <c:pt idx="46">
                  <c:v>43933</c:v>
                </c:pt>
                <c:pt idx="47">
                  <c:v>43934</c:v>
                </c:pt>
                <c:pt idx="48">
                  <c:v>43935</c:v>
                </c:pt>
                <c:pt idx="49">
                  <c:v>43936</c:v>
                </c:pt>
                <c:pt idx="50">
                  <c:v>43937</c:v>
                </c:pt>
                <c:pt idx="51">
                  <c:v>43938</c:v>
                </c:pt>
                <c:pt idx="52">
                  <c:v>43939</c:v>
                </c:pt>
                <c:pt idx="53">
                  <c:v>43940</c:v>
                </c:pt>
                <c:pt idx="54">
                  <c:v>43941</c:v>
                </c:pt>
                <c:pt idx="55">
                  <c:v>43942</c:v>
                </c:pt>
                <c:pt idx="56">
                  <c:v>43943</c:v>
                </c:pt>
                <c:pt idx="57">
                  <c:v>43944</c:v>
                </c:pt>
                <c:pt idx="58">
                  <c:v>43945</c:v>
                </c:pt>
                <c:pt idx="59">
                  <c:v>43946</c:v>
                </c:pt>
                <c:pt idx="60">
                  <c:v>43947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43953</c:v>
                </c:pt>
                <c:pt idx="67">
                  <c:v>43954</c:v>
                </c:pt>
                <c:pt idx="68">
                  <c:v>43955</c:v>
                </c:pt>
                <c:pt idx="69">
                  <c:v>43956</c:v>
                </c:pt>
              </c:numCache>
            </c:numRef>
          </c:cat>
          <c:val>
            <c:numRef>
              <c:f>исход!$B$39:$B$108</c:f>
              <c:numCache>
                <c:formatCode>General</c:formatCode>
                <c:ptCount val="7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7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  <c:pt idx="16">
                  <c:v>13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36</c:v>
                </c:pt>
                <c:pt idx="21">
                  <c:v>48</c:v>
                </c:pt>
                <c:pt idx="22">
                  <c:v>67</c:v>
                </c:pt>
                <c:pt idx="23">
                  <c:v>85</c:v>
                </c:pt>
                <c:pt idx="24">
                  <c:v>114</c:v>
                </c:pt>
                <c:pt idx="25">
                  <c:v>136</c:v>
                </c:pt>
                <c:pt idx="26">
                  <c:v>148</c:v>
                </c:pt>
                <c:pt idx="27">
                  <c:v>177</c:v>
                </c:pt>
                <c:pt idx="28">
                  <c:v>201</c:v>
                </c:pt>
                <c:pt idx="29">
                  <c:v>219</c:v>
                </c:pt>
                <c:pt idx="30">
                  <c:v>241</c:v>
                </c:pt>
                <c:pt idx="31">
                  <c:v>259</c:v>
                </c:pt>
                <c:pt idx="32">
                  <c:v>285</c:v>
                </c:pt>
                <c:pt idx="33">
                  <c:v>329</c:v>
                </c:pt>
                <c:pt idx="34">
                  <c:v>354</c:v>
                </c:pt>
                <c:pt idx="35">
                  <c:v>384</c:v>
                </c:pt>
                <c:pt idx="36">
                  <c:v>430</c:v>
                </c:pt>
                <c:pt idx="37">
                  <c:v>483</c:v>
                </c:pt>
                <c:pt idx="38">
                  <c:v>555</c:v>
                </c:pt>
                <c:pt idx="39">
                  <c:v>570</c:v>
                </c:pt>
                <c:pt idx="40">
                  <c:v>599</c:v>
                </c:pt>
                <c:pt idx="41">
                  <c:v>617</c:v>
                </c:pt>
                <c:pt idx="42">
                  <c:v>663</c:v>
                </c:pt>
                <c:pt idx="43">
                  <c:v>711</c:v>
                </c:pt>
                <c:pt idx="44">
                  <c:v>760</c:v>
                </c:pt>
                <c:pt idx="45">
                  <c:v>828</c:v>
                </c:pt>
                <c:pt idx="46">
                  <c:v>854</c:v>
                </c:pt>
                <c:pt idx="47">
                  <c:v>908</c:v>
                </c:pt>
                <c:pt idx="48">
                  <c:v>974</c:v>
                </c:pt>
                <c:pt idx="49">
                  <c:v>1081</c:v>
                </c:pt>
                <c:pt idx="50">
                  <c:v>1117</c:v>
                </c:pt>
                <c:pt idx="51">
                  <c:v>1170</c:v>
                </c:pt>
                <c:pt idx="52">
                  <c:v>1206</c:v>
                </c:pt>
                <c:pt idx="53">
                  <c:v>1224</c:v>
                </c:pt>
                <c:pt idx="54">
                  <c:v>1231</c:v>
                </c:pt>
                <c:pt idx="55">
                  <c:v>1259</c:v>
                </c:pt>
                <c:pt idx="56">
                  <c:v>1300</c:v>
                </c:pt>
                <c:pt idx="57">
                  <c:v>1326</c:v>
                </c:pt>
                <c:pt idx="58">
                  <c:v>1364</c:v>
                </c:pt>
                <c:pt idx="59">
                  <c:v>1383</c:v>
                </c:pt>
                <c:pt idx="60">
                  <c:v>1396</c:v>
                </c:pt>
                <c:pt idx="61">
                  <c:v>1418</c:v>
                </c:pt>
                <c:pt idx="62">
                  <c:v>1439</c:v>
                </c:pt>
                <c:pt idx="63">
                  <c:v>1462</c:v>
                </c:pt>
                <c:pt idx="64">
                  <c:v>1491</c:v>
                </c:pt>
                <c:pt idx="65">
                  <c:v>1506</c:v>
                </c:pt>
                <c:pt idx="66">
                  <c:v>1511</c:v>
                </c:pt>
                <c:pt idx="67">
                  <c:v>1518</c:v>
                </c:pt>
                <c:pt idx="68">
                  <c:v>1526</c:v>
                </c:pt>
                <c:pt idx="69">
                  <c:v>1539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03-4DD4-B220-8735FA8A3470}"/>
            </c:ext>
          </c:extLst>
        </c:ser>
        <c:ser>
          <c:idx val="2"/>
          <c:order val="1"/>
          <c:tx>
            <c:strRef>
              <c:f>исход!$D$38</c:f>
              <c:strCache>
                <c:ptCount val="1"/>
                <c:pt idx="0">
                  <c:v>Вкупно оздравени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исход!$A$39:$A$108</c:f>
              <c:numCache>
                <c:formatCode>m/d/yyyy</c:formatCode>
                <c:ptCount val="70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43895</c:v>
                </c:pt>
                <c:pt idx="9">
                  <c:v>43896</c:v>
                </c:pt>
                <c:pt idx="10">
                  <c:v>43897</c:v>
                </c:pt>
                <c:pt idx="11">
                  <c:v>43898</c:v>
                </c:pt>
                <c:pt idx="12">
                  <c:v>43899</c:v>
                </c:pt>
                <c:pt idx="13">
                  <c:v>43900</c:v>
                </c:pt>
                <c:pt idx="14">
                  <c:v>43901</c:v>
                </c:pt>
                <c:pt idx="15">
                  <c:v>43902</c:v>
                </c:pt>
                <c:pt idx="16">
                  <c:v>43903</c:v>
                </c:pt>
                <c:pt idx="17">
                  <c:v>43904</c:v>
                </c:pt>
                <c:pt idx="18">
                  <c:v>43905</c:v>
                </c:pt>
                <c:pt idx="19">
                  <c:v>43906</c:v>
                </c:pt>
                <c:pt idx="20">
                  <c:v>43907</c:v>
                </c:pt>
                <c:pt idx="21">
                  <c:v>43908</c:v>
                </c:pt>
                <c:pt idx="22">
                  <c:v>43909</c:v>
                </c:pt>
                <c:pt idx="23">
                  <c:v>43910</c:v>
                </c:pt>
                <c:pt idx="24">
                  <c:v>43911</c:v>
                </c:pt>
                <c:pt idx="25">
                  <c:v>43912</c:v>
                </c:pt>
                <c:pt idx="26">
                  <c:v>43913</c:v>
                </c:pt>
                <c:pt idx="27">
                  <c:v>43914</c:v>
                </c:pt>
                <c:pt idx="28">
                  <c:v>43915</c:v>
                </c:pt>
                <c:pt idx="29">
                  <c:v>43916</c:v>
                </c:pt>
                <c:pt idx="30">
                  <c:v>43917</c:v>
                </c:pt>
                <c:pt idx="31">
                  <c:v>43918</c:v>
                </c:pt>
                <c:pt idx="32">
                  <c:v>43919</c:v>
                </c:pt>
                <c:pt idx="33">
                  <c:v>43920</c:v>
                </c:pt>
                <c:pt idx="34">
                  <c:v>43921</c:v>
                </c:pt>
                <c:pt idx="35">
                  <c:v>43922</c:v>
                </c:pt>
                <c:pt idx="36">
                  <c:v>43923</c:v>
                </c:pt>
                <c:pt idx="37">
                  <c:v>43924</c:v>
                </c:pt>
                <c:pt idx="38">
                  <c:v>43925</c:v>
                </c:pt>
                <c:pt idx="39">
                  <c:v>43926</c:v>
                </c:pt>
                <c:pt idx="40">
                  <c:v>43927</c:v>
                </c:pt>
                <c:pt idx="41">
                  <c:v>43928</c:v>
                </c:pt>
                <c:pt idx="42">
                  <c:v>43929</c:v>
                </c:pt>
                <c:pt idx="43">
                  <c:v>43930</c:v>
                </c:pt>
                <c:pt idx="44">
                  <c:v>43931</c:v>
                </c:pt>
                <c:pt idx="45">
                  <c:v>43932</c:v>
                </c:pt>
                <c:pt idx="46">
                  <c:v>43933</c:v>
                </c:pt>
                <c:pt idx="47">
                  <c:v>43934</c:v>
                </c:pt>
                <c:pt idx="48">
                  <c:v>43935</c:v>
                </c:pt>
                <c:pt idx="49">
                  <c:v>43936</c:v>
                </c:pt>
                <c:pt idx="50">
                  <c:v>43937</c:v>
                </c:pt>
                <c:pt idx="51">
                  <c:v>43938</c:v>
                </c:pt>
                <c:pt idx="52">
                  <c:v>43939</c:v>
                </c:pt>
                <c:pt idx="53">
                  <c:v>43940</c:v>
                </c:pt>
                <c:pt idx="54">
                  <c:v>43941</c:v>
                </c:pt>
                <c:pt idx="55">
                  <c:v>43942</c:v>
                </c:pt>
                <c:pt idx="56">
                  <c:v>43943</c:v>
                </c:pt>
                <c:pt idx="57">
                  <c:v>43944</c:v>
                </c:pt>
                <c:pt idx="58">
                  <c:v>43945</c:v>
                </c:pt>
                <c:pt idx="59">
                  <c:v>43946</c:v>
                </c:pt>
                <c:pt idx="60">
                  <c:v>43947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43953</c:v>
                </c:pt>
                <c:pt idx="67">
                  <c:v>43954</c:v>
                </c:pt>
                <c:pt idx="68">
                  <c:v>43955</c:v>
                </c:pt>
                <c:pt idx="69">
                  <c:v>43956</c:v>
                </c:pt>
              </c:numCache>
            </c:numRef>
          </c:cat>
          <c:val>
            <c:numRef>
              <c:f>исход!$D$39:$D$108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12</c:v>
                </c:pt>
                <c:pt idx="33">
                  <c:v>12</c:v>
                </c:pt>
                <c:pt idx="34">
                  <c:v>17</c:v>
                </c:pt>
                <c:pt idx="35">
                  <c:v>17</c:v>
                </c:pt>
                <c:pt idx="36">
                  <c:v>20</c:v>
                </c:pt>
                <c:pt idx="37">
                  <c:v>20</c:v>
                </c:pt>
                <c:pt idx="38">
                  <c:v>23</c:v>
                </c:pt>
                <c:pt idx="39">
                  <c:v>30</c:v>
                </c:pt>
                <c:pt idx="40">
                  <c:v>30</c:v>
                </c:pt>
                <c:pt idx="41">
                  <c:v>35</c:v>
                </c:pt>
                <c:pt idx="42">
                  <c:v>37</c:v>
                </c:pt>
                <c:pt idx="43">
                  <c:v>41</c:v>
                </c:pt>
                <c:pt idx="44">
                  <c:v>41</c:v>
                </c:pt>
                <c:pt idx="45">
                  <c:v>41</c:v>
                </c:pt>
                <c:pt idx="46">
                  <c:v>44</c:v>
                </c:pt>
                <c:pt idx="47">
                  <c:v>86</c:v>
                </c:pt>
                <c:pt idx="48">
                  <c:v>98</c:v>
                </c:pt>
                <c:pt idx="49">
                  <c:v>121</c:v>
                </c:pt>
                <c:pt idx="50">
                  <c:v>139</c:v>
                </c:pt>
                <c:pt idx="51">
                  <c:v>164</c:v>
                </c:pt>
                <c:pt idx="52">
                  <c:v>179</c:v>
                </c:pt>
                <c:pt idx="53">
                  <c:v>200</c:v>
                </c:pt>
                <c:pt idx="54">
                  <c:v>224</c:v>
                </c:pt>
                <c:pt idx="55">
                  <c:v>272</c:v>
                </c:pt>
                <c:pt idx="56">
                  <c:v>301</c:v>
                </c:pt>
                <c:pt idx="57">
                  <c:v>337</c:v>
                </c:pt>
                <c:pt idx="58">
                  <c:v>374</c:v>
                </c:pt>
                <c:pt idx="59">
                  <c:v>500</c:v>
                </c:pt>
                <c:pt idx="60">
                  <c:v>553</c:v>
                </c:pt>
                <c:pt idx="61">
                  <c:v>589</c:v>
                </c:pt>
                <c:pt idx="62">
                  <c:v>627</c:v>
                </c:pt>
                <c:pt idx="63">
                  <c:v>738</c:v>
                </c:pt>
                <c:pt idx="64">
                  <c:v>807</c:v>
                </c:pt>
                <c:pt idx="65">
                  <c:v>851</c:v>
                </c:pt>
                <c:pt idx="66">
                  <c:v>945</c:v>
                </c:pt>
                <c:pt idx="67">
                  <c:v>992</c:v>
                </c:pt>
                <c:pt idx="68">
                  <c:v>1013</c:v>
                </c:pt>
                <c:pt idx="69">
                  <c:v>1057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03-4DD4-B220-8735FA8A3470}"/>
            </c:ext>
          </c:extLst>
        </c:ser>
        <c:ser>
          <c:idx val="4"/>
          <c:order val="2"/>
          <c:tx>
            <c:strRef>
              <c:f>исход!$F$38</c:f>
              <c:strCache>
                <c:ptCount val="1"/>
                <c:pt idx="0">
                  <c:v>Вкупно умрени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исход!$A$39:$A$108</c:f>
              <c:numCache>
                <c:formatCode>m/d/yyyy</c:formatCode>
                <c:ptCount val="70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43895</c:v>
                </c:pt>
                <c:pt idx="9">
                  <c:v>43896</c:v>
                </c:pt>
                <c:pt idx="10">
                  <c:v>43897</c:v>
                </c:pt>
                <c:pt idx="11">
                  <c:v>43898</c:v>
                </c:pt>
                <c:pt idx="12">
                  <c:v>43899</c:v>
                </c:pt>
                <c:pt idx="13">
                  <c:v>43900</c:v>
                </c:pt>
                <c:pt idx="14">
                  <c:v>43901</c:v>
                </c:pt>
                <c:pt idx="15">
                  <c:v>43902</c:v>
                </c:pt>
                <c:pt idx="16">
                  <c:v>43903</c:v>
                </c:pt>
                <c:pt idx="17">
                  <c:v>43904</c:v>
                </c:pt>
                <c:pt idx="18">
                  <c:v>43905</c:v>
                </c:pt>
                <c:pt idx="19">
                  <c:v>43906</c:v>
                </c:pt>
                <c:pt idx="20">
                  <c:v>43907</c:v>
                </c:pt>
                <c:pt idx="21">
                  <c:v>43908</c:v>
                </c:pt>
                <c:pt idx="22">
                  <c:v>43909</c:v>
                </c:pt>
                <c:pt idx="23">
                  <c:v>43910</c:v>
                </c:pt>
                <c:pt idx="24">
                  <c:v>43911</c:v>
                </c:pt>
                <c:pt idx="25">
                  <c:v>43912</c:v>
                </c:pt>
                <c:pt idx="26">
                  <c:v>43913</c:v>
                </c:pt>
                <c:pt idx="27">
                  <c:v>43914</c:v>
                </c:pt>
                <c:pt idx="28">
                  <c:v>43915</c:v>
                </c:pt>
                <c:pt idx="29">
                  <c:v>43916</c:v>
                </c:pt>
                <c:pt idx="30">
                  <c:v>43917</c:v>
                </c:pt>
                <c:pt idx="31">
                  <c:v>43918</c:v>
                </c:pt>
                <c:pt idx="32">
                  <c:v>43919</c:v>
                </c:pt>
                <c:pt idx="33">
                  <c:v>43920</c:v>
                </c:pt>
                <c:pt idx="34">
                  <c:v>43921</c:v>
                </c:pt>
                <c:pt idx="35">
                  <c:v>43922</c:v>
                </c:pt>
                <c:pt idx="36">
                  <c:v>43923</c:v>
                </c:pt>
                <c:pt idx="37">
                  <c:v>43924</c:v>
                </c:pt>
                <c:pt idx="38">
                  <c:v>43925</c:v>
                </c:pt>
                <c:pt idx="39">
                  <c:v>43926</c:v>
                </c:pt>
                <c:pt idx="40">
                  <c:v>43927</c:v>
                </c:pt>
                <c:pt idx="41">
                  <c:v>43928</c:v>
                </c:pt>
                <c:pt idx="42">
                  <c:v>43929</c:v>
                </c:pt>
                <c:pt idx="43">
                  <c:v>43930</c:v>
                </c:pt>
                <c:pt idx="44">
                  <c:v>43931</c:v>
                </c:pt>
                <c:pt idx="45">
                  <c:v>43932</c:v>
                </c:pt>
                <c:pt idx="46">
                  <c:v>43933</c:v>
                </c:pt>
                <c:pt idx="47">
                  <c:v>43934</c:v>
                </c:pt>
                <c:pt idx="48">
                  <c:v>43935</c:v>
                </c:pt>
                <c:pt idx="49">
                  <c:v>43936</c:v>
                </c:pt>
                <c:pt idx="50">
                  <c:v>43937</c:v>
                </c:pt>
                <c:pt idx="51">
                  <c:v>43938</c:v>
                </c:pt>
                <c:pt idx="52">
                  <c:v>43939</c:v>
                </c:pt>
                <c:pt idx="53">
                  <c:v>43940</c:v>
                </c:pt>
                <c:pt idx="54">
                  <c:v>43941</c:v>
                </c:pt>
                <c:pt idx="55">
                  <c:v>43942</c:v>
                </c:pt>
                <c:pt idx="56">
                  <c:v>43943</c:v>
                </c:pt>
                <c:pt idx="57">
                  <c:v>43944</c:v>
                </c:pt>
                <c:pt idx="58">
                  <c:v>43945</c:v>
                </c:pt>
                <c:pt idx="59">
                  <c:v>43946</c:v>
                </c:pt>
                <c:pt idx="60">
                  <c:v>43947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43953</c:v>
                </c:pt>
                <c:pt idx="67">
                  <c:v>43954</c:v>
                </c:pt>
                <c:pt idx="68">
                  <c:v>43955</c:v>
                </c:pt>
                <c:pt idx="69">
                  <c:v>43956</c:v>
                </c:pt>
              </c:numCache>
            </c:numRef>
          </c:cat>
          <c:val>
            <c:numRef>
              <c:f>исход!$F$39:$F$108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4</c:v>
                </c:pt>
                <c:pt idx="31">
                  <c:v>4</c:v>
                </c:pt>
                <c:pt idx="32">
                  <c:v>6</c:v>
                </c:pt>
                <c:pt idx="33">
                  <c:v>7</c:v>
                </c:pt>
                <c:pt idx="34">
                  <c:v>11</c:v>
                </c:pt>
                <c:pt idx="35">
                  <c:v>12</c:v>
                </c:pt>
                <c:pt idx="36">
                  <c:v>14</c:v>
                </c:pt>
                <c:pt idx="37">
                  <c:v>17</c:v>
                </c:pt>
                <c:pt idx="38">
                  <c:v>19</c:v>
                </c:pt>
                <c:pt idx="39">
                  <c:v>23</c:v>
                </c:pt>
                <c:pt idx="40">
                  <c:v>28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34</c:v>
                </c:pt>
                <c:pt idx="45">
                  <c:v>34</c:v>
                </c:pt>
                <c:pt idx="46">
                  <c:v>38</c:v>
                </c:pt>
                <c:pt idx="47">
                  <c:v>47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51</c:v>
                </c:pt>
                <c:pt idx="52">
                  <c:v>52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58</c:v>
                </c:pt>
                <c:pt idx="57">
                  <c:v>59</c:v>
                </c:pt>
                <c:pt idx="58">
                  <c:v>61</c:v>
                </c:pt>
                <c:pt idx="59">
                  <c:v>63</c:v>
                </c:pt>
                <c:pt idx="60">
                  <c:v>68</c:v>
                </c:pt>
                <c:pt idx="61">
                  <c:v>74</c:v>
                </c:pt>
                <c:pt idx="62">
                  <c:v>75</c:v>
                </c:pt>
                <c:pt idx="63">
                  <c:v>78</c:v>
                </c:pt>
                <c:pt idx="64">
                  <c:v>81</c:v>
                </c:pt>
                <c:pt idx="65">
                  <c:v>83</c:v>
                </c:pt>
                <c:pt idx="66">
                  <c:v>83</c:v>
                </c:pt>
                <c:pt idx="67">
                  <c:v>85</c:v>
                </c:pt>
                <c:pt idx="68">
                  <c:v>86</c:v>
                </c:pt>
                <c:pt idx="69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03-4DD4-B220-8735FA8A3470}"/>
            </c:ext>
          </c:extLst>
        </c:ser>
        <c:ser>
          <c:idx val="6"/>
          <c:order val="3"/>
          <c:tx>
            <c:strRef>
              <c:f>исход!$H$38</c:f>
              <c:strCache>
                <c:ptCount val="1"/>
                <c:pt idx="0">
                  <c:v>активни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исход!$A$39:$A$108</c:f>
              <c:numCache>
                <c:formatCode>m/d/yyyy</c:formatCode>
                <c:ptCount val="70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43895</c:v>
                </c:pt>
                <c:pt idx="9">
                  <c:v>43896</c:v>
                </c:pt>
                <c:pt idx="10">
                  <c:v>43897</c:v>
                </c:pt>
                <c:pt idx="11">
                  <c:v>43898</c:v>
                </c:pt>
                <c:pt idx="12">
                  <c:v>43899</c:v>
                </c:pt>
                <c:pt idx="13">
                  <c:v>43900</c:v>
                </c:pt>
                <c:pt idx="14">
                  <c:v>43901</c:v>
                </c:pt>
                <c:pt idx="15">
                  <c:v>43902</c:v>
                </c:pt>
                <c:pt idx="16">
                  <c:v>43903</c:v>
                </c:pt>
                <c:pt idx="17">
                  <c:v>43904</c:v>
                </c:pt>
                <c:pt idx="18">
                  <c:v>43905</c:v>
                </c:pt>
                <c:pt idx="19">
                  <c:v>43906</c:v>
                </c:pt>
                <c:pt idx="20">
                  <c:v>43907</c:v>
                </c:pt>
                <c:pt idx="21">
                  <c:v>43908</c:v>
                </c:pt>
                <c:pt idx="22">
                  <c:v>43909</c:v>
                </c:pt>
                <c:pt idx="23">
                  <c:v>43910</c:v>
                </c:pt>
                <c:pt idx="24">
                  <c:v>43911</c:v>
                </c:pt>
                <c:pt idx="25">
                  <c:v>43912</c:v>
                </c:pt>
                <c:pt idx="26">
                  <c:v>43913</c:v>
                </c:pt>
                <c:pt idx="27">
                  <c:v>43914</c:v>
                </c:pt>
                <c:pt idx="28">
                  <c:v>43915</c:v>
                </c:pt>
                <c:pt idx="29">
                  <c:v>43916</c:v>
                </c:pt>
                <c:pt idx="30">
                  <c:v>43917</c:v>
                </c:pt>
                <c:pt idx="31">
                  <c:v>43918</c:v>
                </c:pt>
                <c:pt idx="32">
                  <c:v>43919</c:v>
                </c:pt>
                <c:pt idx="33">
                  <c:v>43920</c:v>
                </c:pt>
                <c:pt idx="34">
                  <c:v>43921</c:v>
                </c:pt>
                <c:pt idx="35">
                  <c:v>43922</c:v>
                </c:pt>
                <c:pt idx="36">
                  <c:v>43923</c:v>
                </c:pt>
                <c:pt idx="37">
                  <c:v>43924</c:v>
                </c:pt>
                <c:pt idx="38">
                  <c:v>43925</c:v>
                </c:pt>
                <c:pt idx="39">
                  <c:v>43926</c:v>
                </c:pt>
                <c:pt idx="40">
                  <c:v>43927</c:v>
                </c:pt>
                <c:pt idx="41">
                  <c:v>43928</c:v>
                </c:pt>
                <c:pt idx="42">
                  <c:v>43929</c:v>
                </c:pt>
                <c:pt idx="43">
                  <c:v>43930</c:v>
                </c:pt>
                <c:pt idx="44">
                  <c:v>43931</c:v>
                </c:pt>
                <c:pt idx="45">
                  <c:v>43932</c:v>
                </c:pt>
                <c:pt idx="46">
                  <c:v>43933</c:v>
                </c:pt>
                <c:pt idx="47">
                  <c:v>43934</c:v>
                </c:pt>
                <c:pt idx="48">
                  <c:v>43935</c:v>
                </c:pt>
                <c:pt idx="49">
                  <c:v>43936</c:v>
                </c:pt>
                <c:pt idx="50">
                  <c:v>43937</c:v>
                </c:pt>
                <c:pt idx="51">
                  <c:v>43938</c:v>
                </c:pt>
                <c:pt idx="52">
                  <c:v>43939</c:v>
                </c:pt>
                <c:pt idx="53">
                  <c:v>43940</c:v>
                </c:pt>
                <c:pt idx="54">
                  <c:v>43941</c:v>
                </c:pt>
                <c:pt idx="55">
                  <c:v>43942</c:v>
                </c:pt>
                <c:pt idx="56">
                  <c:v>43943</c:v>
                </c:pt>
                <c:pt idx="57">
                  <c:v>43944</c:v>
                </c:pt>
                <c:pt idx="58">
                  <c:v>43945</c:v>
                </c:pt>
                <c:pt idx="59">
                  <c:v>43946</c:v>
                </c:pt>
                <c:pt idx="60">
                  <c:v>43947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43953</c:v>
                </c:pt>
                <c:pt idx="67">
                  <c:v>43954</c:v>
                </c:pt>
                <c:pt idx="68">
                  <c:v>43955</c:v>
                </c:pt>
                <c:pt idx="69">
                  <c:v>43956</c:v>
                </c:pt>
              </c:numCache>
            </c:numRef>
          </c:cat>
          <c:val>
            <c:numRef>
              <c:f>исход!$H$39:$H$108</c:f>
              <c:numCache>
                <c:formatCode>General</c:formatCode>
                <c:ptCount val="7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7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  <c:pt idx="16">
                  <c:v>13</c:v>
                </c:pt>
                <c:pt idx="17">
                  <c:v>19</c:v>
                </c:pt>
                <c:pt idx="18">
                  <c:v>19</c:v>
                </c:pt>
                <c:pt idx="19">
                  <c:v>23</c:v>
                </c:pt>
                <c:pt idx="20">
                  <c:v>35</c:v>
                </c:pt>
                <c:pt idx="21">
                  <c:v>47</c:v>
                </c:pt>
                <c:pt idx="22">
                  <c:v>66</c:v>
                </c:pt>
                <c:pt idx="23">
                  <c:v>84</c:v>
                </c:pt>
                <c:pt idx="24">
                  <c:v>112</c:v>
                </c:pt>
                <c:pt idx="25">
                  <c:v>134</c:v>
                </c:pt>
                <c:pt idx="26">
                  <c:v>145</c:v>
                </c:pt>
                <c:pt idx="27">
                  <c:v>174</c:v>
                </c:pt>
                <c:pt idx="28">
                  <c:v>195</c:v>
                </c:pt>
                <c:pt idx="29">
                  <c:v>213</c:v>
                </c:pt>
                <c:pt idx="30">
                  <c:v>234</c:v>
                </c:pt>
                <c:pt idx="31">
                  <c:v>252</c:v>
                </c:pt>
                <c:pt idx="32">
                  <c:v>267</c:v>
                </c:pt>
                <c:pt idx="33">
                  <c:v>310</c:v>
                </c:pt>
                <c:pt idx="34">
                  <c:v>326</c:v>
                </c:pt>
                <c:pt idx="35">
                  <c:v>355</c:v>
                </c:pt>
                <c:pt idx="36">
                  <c:v>396</c:v>
                </c:pt>
                <c:pt idx="37">
                  <c:v>446</c:v>
                </c:pt>
                <c:pt idx="38">
                  <c:v>513</c:v>
                </c:pt>
                <c:pt idx="39">
                  <c:v>517</c:v>
                </c:pt>
                <c:pt idx="40">
                  <c:v>541</c:v>
                </c:pt>
                <c:pt idx="41">
                  <c:v>552</c:v>
                </c:pt>
                <c:pt idx="42">
                  <c:v>595</c:v>
                </c:pt>
                <c:pt idx="43">
                  <c:v>638</c:v>
                </c:pt>
                <c:pt idx="44">
                  <c:v>685</c:v>
                </c:pt>
                <c:pt idx="45">
                  <c:v>753</c:v>
                </c:pt>
                <c:pt idx="46">
                  <c:v>772</c:v>
                </c:pt>
                <c:pt idx="47">
                  <c:v>775</c:v>
                </c:pt>
                <c:pt idx="48">
                  <c:v>829</c:v>
                </c:pt>
                <c:pt idx="49">
                  <c:v>912</c:v>
                </c:pt>
                <c:pt idx="50">
                  <c:v>929</c:v>
                </c:pt>
                <c:pt idx="51">
                  <c:v>955</c:v>
                </c:pt>
                <c:pt idx="52">
                  <c:v>975</c:v>
                </c:pt>
                <c:pt idx="53">
                  <c:v>968</c:v>
                </c:pt>
                <c:pt idx="54">
                  <c:v>950</c:v>
                </c:pt>
                <c:pt idx="55">
                  <c:v>929</c:v>
                </c:pt>
                <c:pt idx="56">
                  <c:v>941</c:v>
                </c:pt>
                <c:pt idx="57">
                  <c:v>930</c:v>
                </c:pt>
                <c:pt idx="58">
                  <c:v>929</c:v>
                </c:pt>
                <c:pt idx="59">
                  <c:v>820</c:v>
                </c:pt>
                <c:pt idx="60">
                  <c:v>775</c:v>
                </c:pt>
                <c:pt idx="61">
                  <c:v>755</c:v>
                </c:pt>
                <c:pt idx="62">
                  <c:v>737</c:v>
                </c:pt>
                <c:pt idx="63">
                  <c:v>646</c:v>
                </c:pt>
                <c:pt idx="64">
                  <c:v>603</c:v>
                </c:pt>
                <c:pt idx="65">
                  <c:v>572</c:v>
                </c:pt>
                <c:pt idx="66">
                  <c:v>483</c:v>
                </c:pt>
                <c:pt idx="67">
                  <c:v>441</c:v>
                </c:pt>
                <c:pt idx="68">
                  <c:v>427</c:v>
                </c:pt>
                <c:pt idx="69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03-4DD4-B220-8735FA8A3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729679"/>
        <c:axId val="1352665935"/>
      </c:lineChart>
      <c:dateAx>
        <c:axId val="1194729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k-MK"/>
                  <a:t>дата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50071969975715658"/>
              <c:y val="0.93542652805983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665935"/>
        <c:crosses val="autoZero"/>
        <c:auto val="1"/>
        <c:lblOffset val="100"/>
        <c:baseTimeUnit val="days"/>
      </c:dateAx>
      <c:valAx>
        <c:axId val="13526659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k-MK"/>
                  <a:t>бр. на случаи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0903426791277258E-2"/>
              <c:y val="0.37476313782924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72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584136557999942"/>
          <c:y val="0.19484366350087354"/>
          <c:w val="0.34581523699123612"/>
          <c:h val="9.6977839550014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/>
              <a:t>Инциденца </a:t>
            </a:r>
            <a:r>
              <a:rPr lang="mk-MK" sz="2400" b="1" dirty="0" smtClean="0"/>
              <a:t>на потврдени случаи со </a:t>
            </a:r>
            <a:r>
              <a:rPr lang="en-US" sz="2400" b="1" dirty="0" smtClean="0"/>
              <a:t>COVID-19/</a:t>
            </a:r>
            <a:r>
              <a:rPr lang="mk-MK" sz="2400" b="1" dirty="0" smtClean="0"/>
              <a:t>100.000                      за </a:t>
            </a:r>
            <a:r>
              <a:rPr lang="mk-MK" sz="2400" b="1" dirty="0"/>
              <a:t>14-дневен </a:t>
            </a:r>
            <a:r>
              <a:rPr lang="mk-MK" sz="2400" b="1" dirty="0" smtClean="0"/>
              <a:t>период</a:t>
            </a:r>
            <a:r>
              <a:rPr lang="en-US" sz="2400" b="1" dirty="0" smtClean="0"/>
              <a:t>, </a:t>
            </a:r>
            <a:r>
              <a:rPr lang="mk-MK" sz="2400" b="1" dirty="0" smtClean="0"/>
              <a:t>во</a:t>
            </a:r>
            <a:r>
              <a:rPr lang="mk-MK" sz="2400" b="1" baseline="0" dirty="0" smtClean="0"/>
              <a:t> РСМ во 2020 година</a:t>
            </a:r>
            <a:endParaRPr lang="mk-MK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'ден на лаб.'!$AD$3</c:f>
              <c:strCache>
                <c:ptCount val="1"/>
                <c:pt idx="0">
                  <c:v>заболени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'ден на лаб.'!$AC$4:$AC$8</c:f>
              <c:strCache>
                <c:ptCount val="5"/>
                <c:pt idx="0">
                  <c:v>26.02-11.03</c:v>
                </c:pt>
                <c:pt idx="1">
                  <c:v>12.03-25.03</c:v>
                </c:pt>
                <c:pt idx="2">
                  <c:v>26.03-08.04</c:v>
                </c:pt>
                <c:pt idx="3">
                  <c:v>09.04-22.04</c:v>
                </c:pt>
                <c:pt idx="4">
                  <c:v>23.04-07.05</c:v>
                </c:pt>
              </c:strCache>
            </c:strRef>
          </c:cat>
          <c:val>
            <c:numRef>
              <c:f>'ден на лаб.'!$AD$4:$AD$8</c:f>
            </c:numRef>
          </c:val>
          <c:smooth val="0"/>
          <c:extLst>
            <c:ext xmlns:c16="http://schemas.microsoft.com/office/drawing/2014/chart" uri="{C3380CC4-5D6E-409C-BE32-E72D297353CC}">
              <c16:uniqueId val="{00000000-4C91-4D8F-B9F8-9B5CFE63E7E0}"/>
            </c:ext>
          </c:extLst>
        </c:ser>
        <c:ser>
          <c:idx val="1"/>
          <c:order val="1"/>
          <c:tx>
            <c:strRef>
              <c:f>'ден на лаб.'!$AE$3</c:f>
              <c:strCache>
                <c:ptCount val="1"/>
                <c:pt idx="0">
                  <c:v>инциденца на 100.000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'ден на лаб.'!$AC$4:$AC$8</c:f>
              <c:strCache>
                <c:ptCount val="5"/>
                <c:pt idx="0">
                  <c:v>26.02-11.03</c:v>
                </c:pt>
                <c:pt idx="1">
                  <c:v>12.03-25.03</c:v>
                </c:pt>
                <c:pt idx="2">
                  <c:v>26.03-08.04</c:v>
                </c:pt>
                <c:pt idx="3">
                  <c:v>09.04-22.04</c:v>
                </c:pt>
                <c:pt idx="4">
                  <c:v>23.04-07.05</c:v>
                </c:pt>
              </c:strCache>
            </c:strRef>
          </c:cat>
          <c:val>
            <c:numRef>
              <c:f>'ден на лаб.'!$AE$4:$AE$8</c:f>
              <c:numCache>
                <c:formatCode>0.0</c:formatCode>
                <c:ptCount val="5"/>
                <c:pt idx="0">
                  <c:v>0.43495659133218506</c:v>
                </c:pt>
                <c:pt idx="1">
                  <c:v>9.2790739484199474</c:v>
                </c:pt>
                <c:pt idx="2">
                  <c:v>22.3277716883855</c:v>
                </c:pt>
                <c:pt idx="3">
                  <c:v>30.785260964289098</c:v>
                </c:pt>
                <c:pt idx="4">
                  <c:v>11.550513925376915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91-4D8F-B9F8-9B5CFE63E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105471"/>
        <c:axId val="1594097567"/>
      </c:lineChart>
      <c:catAx>
        <c:axId val="1594105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097567"/>
        <c:crosses val="autoZero"/>
        <c:auto val="1"/>
        <c:lblAlgn val="ctr"/>
        <c:lblOffset val="100"/>
        <c:noMultiLvlLbl val="0"/>
      </c:catAx>
      <c:valAx>
        <c:axId val="159409756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10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2400" b="1" i="0" baseline="0" dirty="0" smtClean="0">
                <a:effectLst/>
              </a:rPr>
              <a:t>Број на тестирани и процент на позитивни на </a:t>
            </a:r>
            <a:r>
              <a:rPr lang="en-US" sz="2400" b="1" i="0" baseline="0" dirty="0" smtClean="0">
                <a:effectLst/>
              </a:rPr>
              <a:t>COVID-19, </a:t>
            </a:r>
            <a:r>
              <a:rPr lang="mk-MK" sz="2400" b="1" i="0" baseline="0" dirty="0" smtClean="0">
                <a:effectLst/>
              </a:rPr>
              <a:t>РСМ, 22.04-05.05.2020</a:t>
            </a:r>
            <a:endParaRPr lang="en-US" sz="24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тестирање!$P$2</c:f>
              <c:strCache>
                <c:ptCount val="1"/>
                <c:pt idx="0">
                  <c:v>Дневно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BA-4E3E-89D0-2CF24798D686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BA-4E3E-89D0-2CF24798D686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BA-4E3E-89D0-2CF24798D686}"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BA-4E3E-89D0-2CF24798D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тестирање!$A$70:$A$83</c:f>
              <c:numCache>
                <c:formatCode>m/d/yyyy</c:formatCode>
                <c:ptCount val="14"/>
                <c:pt idx="0">
                  <c:v>43943</c:v>
                </c:pt>
                <c:pt idx="1">
                  <c:v>43944</c:v>
                </c:pt>
                <c:pt idx="2">
                  <c:v>43945</c:v>
                </c:pt>
                <c:pt idx="3">
                  <c:v>43946</c:v>
                </c:pt>
                <c:pt idx="4">
                  <c:v>43947</c:v>
                </c:pt>
                <c:pt idx="5">
                  <c:v>43948</c:v>
                </c:pt>
                <c:pt idx="6">
                  <c:v>43949</c:v>
                </c:pt>
                <c:pt idx="7">
                  <c:v>43950</c:v>
                </c:pt>
                <c:pt idx="8">
                  <c:v>43951</c:v>
                </c:pt>
                <c:pt idx="9">
                  <c:v>43952</c:v>
                </c:pt>
                <c:pt idx="10">
                  <c:v>43953</c:v>
                </c:pt>
                <c:pt idx="11">
                  <c:v>43954</c:v>
                </c:pt>
                <c:pt idx="12">
                  <c:v>43955</c:v>
                </c:pt>
                <c:pt idx="13">
                  <c:v>43956</c:v>
                </c:pt>
              </c:numCache>
            </c:numRef>
          </c:cat>
          <c:val>
            <c:numRef>
              <c:f>тестирање!$P$70:$P$83</c:f>
              <c:numCache>
                <c:formatCode>General</c:formatCode>
                <c:ptCount val="14"/>
                <c:pt idx="0">
                  <c:v>649</c:v>
                </c:pt>
                <c:pt idx="1">
                  <c:v>408</c:v>
                </c:pt>
                <c:pt idx="2">
                  <c:v>728</c:v>
                </c:pt>
                <c:pt idx="3">
                  <c:v>335</c:v>
                </c:pt>
                <c:pt idx="4">
                  <c:v>289</c:v>
                </c:pt>
                <c:pt idx="5">
                  <c:v>362</c:v>
                </c:pt>
                <c:pt idx="6">
                  <c:v>279</c:v>
                </c:pt>
                <c:pt idx="7">
                  <c:v>386</c:v>
                </c:pt>
                <c:pt idx="8">
                  <c:v>362</c:v>
                </c:pt>
                <c:pt idx="9">
                  <c:v>199</c:v>
                </c:pt>
                <c:pt idx="10">
                  <c:v>249</c:v>
                </c:pt>
                <c:pt idx="11">
                  <c:v>113</c:v>
                </c:pt>
                <c:pt idx="12">
                  <c:v>185</c:v>
                </c:pt>
                <c:pt idx="13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BA-4E3E-89D0-2CF24798D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772127"/>
        <c:axId val="1595778783"/>
      </c:barChart>
      <c:lineChart>
        <c:grouping val="standard"/>
        <c:varyColors val="0"/>
        <c:ser>
          <c:idx val="1"/>
          <c:order val="1"/>
          <c:tx>
            <c:strRef>
              <c:f>тестирање!$S$2</c:f>
              <c:strCache>
                <c:ptCount val="1"/>
                <c:pt idx="0">
                  <c:v>%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BA-4E3E-89D0-2CF24798D686}"/>
                </c:ext>
              </c:extLst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DBA-4E3E-89D0-2CF24798D686}"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DBA-4E3E-89D0-2CF24798D686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DBA-4E3E-89D0-2CF24798D686}"/>
                </c:ext>
              </c:extLst>
            </c:dLbl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тестирање!$A$70:$A$83</c:f>
              <c:numCache>
                <c:formatCode>m/d/yyyy</c:formatCode>
                <c:ptCount val="14"/>
                <c:pt idx="0">
                  <c:v>43943</c:v>
                </c:pt>
                <c:pt idx="1">
                  <c:v>43944</c:v>
                </c:pt>
                <c:pt idx="2">
                  <c:v>43945</c:v>
                </c:pt>
                <c:pt idx="3">
                  <c:v>43946</c:v>
                </c:pt>
                <c:pt idx="4">
                  <c:v>43947</c:v>
                </c:pt>
                <c:pt idx="5">
                  <c:v>43948</c:v>
                </c:pt>
                <c:pt idx="6">
                  <c:v>43949</c:v>
                </c:pt>
                <c:pt idx="7">
                  <c:v>43950</c:v>
                </c:pt>
                <c:pt idx="8">
                  <c:v>43951</c:v>
                </c:pt>
                <c:pt idx="9">
                  <c:v>43952</c:v>
                </c:pt>
                <c:pt idx="10">
                  <c:v>43953</c:v>
                </c:pt>
                <c:pt idx="11">
                  <c:v>43954</c:v>
                </c:pt>
                <c:pt idx="12">
                  <c:v>43955</c:v>
                </c:pt>
                <c:pt idx="13">
                  <c:v>43956</c:v>
                </c:pt>
              </c:numCache>
            </c:numRef>
          </c:cat>
          <c:val>
            <c:numRef>
              <c:f>тестирање!$S$70:$S$83</c:f>
              <c:numCache>
                <c:formatCode>0.0%</c:formatCode>
                <c:ptCount val="14"/>
                <c:pt idx="0">
                  <c:v>6.3174114021571651E-2</c:v>
                </c:pt>
                <c:pt idx="1">
                  <c:v>6.3725490196078427E-2</c:v>
                </c:pt>
                <c:pt idx="2">
                  <c:v>5.21978021978022E-2</c:v>
                </c:pt>
                <c:pt idx="3">
                  <c:v>5.6716417910447764E-2</c:v>
                </c:pt>
                <c:pt idx="4">
                  <c:v>4.4982698961937718E-2</c:v>
                </c:pt>
                <c:pt idx="5">
                  <c:v>6.0773480662983423E-2</c:v>
                </c:pt>
                <c:pt idx="6">
                  <c:v>7.5268817204301078E-2</c:v>
                </c:pt>
                <c:pt idx="7">
                  <c:v>5.9585492227979271E-2</c:v>
                </c:pt>
                <c:pt idx="8">
                  <c:v>8.0110497237569064E-2</c:v>
                </c:pt>
                <c:pt idx="9">
                  <c:v>7.5376884422110546E-2</c:v>
                </c:pt>
                <c:pt idx="10">
                  <c:v>2.0080321285140562E-2</c:v>
                </c:pt>
                <c:pt idx="11">
                  <c:v>6.1946902654867256E-2</c:v>
                </c:pt>
                <c:pt idx="12">
                  <c:v>4.3243243243243246E-2</c:v>
                </c:pt>
                <c:pt idx="13">
                  <c:v>4.4520547945205477E-2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DBA-4E3E-89D0-2CF24798D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599135"/>
        <c:axId val="1523598303"/>
      </c:lineChart>
      <c:dateAx>
        <c:axId val="1595772127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778783"/>
        <c:crosses val="autoZero"/>
        <c:auto val="1"/>
        <c:lblOffset val="100"/>
        <c:baseTimeUnit val="days"/>
      </c:dateAx>
      <c:valAx>
        <c:axId val="1595778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772127"/>
        <c:crosses val="autoZero"/>
        <c:crossBetween val="between"/>
      </c:valAx>
      <c:valAx>
        <c:axId val="1523598303"/>
        <c:scaling>
          <c:orientation val="minMax"/>
          <c:max val="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599135"/>
        <c:crosses val="max"/>
        <c:crossBetween val="between"/>
      </c:valAx>
      <c:dateAx>
        <c:axId val="152359913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23598303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4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5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4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7670-66E9-4062-BB3C-B5878AC1E3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53AF-95C6-4630-A81D-8701B64A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6" y="3853544"/>
            <a:ext cx="3910148" cy="2564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9247"/>
            <a:ext cx="9699812" cy="281071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k-MK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С. </a:t>
            </a:r>
            <a:r>
              <a:rPr lang="mk-MK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Македонија 2020 година,                                       заклучно со 05.05.2020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668" y="3602038"/>
            <a:ext cx="3692433" cy="1655762"/>
          </a:xfrm>
        </p:spPr>
        <p:txBody>
          <a:bodyPr>
            <a:normAutofit lnSpcReduction="10000"/>
          </a:bodyPr>
          <a:lstStyle/>
          <a:p>
            <a:endParaRPr lang="mk-MK" dirty="0" smtClean="0"/>
          </a:p>
          <a:p>
            <a:r>
              <a:rPr lang="mk-MK" dirty="0" smtClean="0">
                <a:solidFill>
                  <a:schemeClr val="tx2"/>
                </a:solidFill>
              </a:rPr>
              <a:t>Скопје, </a:t>
            </a:r>
            <a:r>
              <a:rPr lang="mk-MK" dirty="0" smtClean="0">
                <a:solidFill>
                  <a:schemeClr val="tx2"/>
                </a:solidFill>
              </a:rPr>
              <a:t>07.05.2020 </a:t>
            </a:r>
            <a:r>
              <a:rPr lang="mk-MK" dirty="0" smtClean="0">
                <a:solidFill>
                  <a:schemeClr val="tx2"/>
                </a:solidFill>
              </a:rPr>
              <a:t>година</a:t>
            </a:r>
          </a:p>
          <a:p>
            <a:r>
              <a:rPr lang="mk-MK" dirty="0" smtClean="0">
                <a:solidFill>
                  <a:schemeClr val="tx2"/>
                </a:solidFill>
              </a:rPr>
              <a:t>Комисија за заразни болести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2" y="0"/>
            <a:ext cx="888272" cy="87085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mk-MK" altLang="mk-MK"/>
          </a:p>
        </p:txBody>
      </p:sp>
    </p:spTree>
    <p:extLst>
      <p:ext uri="{BB962C8B-B14F-4D97-AF65-F5344CB8AC3E}">
        <p14:creationId xmlns:p14="http://schemas.microsoft.com/office/powerpoint/2010/main" val="27451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13924"/>
              </p:ext>
            </p:extLst>
          </p:nvPr>
        </p:nvGraphicFramePr>
        <p:xfrm>
          <a:off x="1113713" y="436729"/>
          <a:ext cx="10009211" cy="571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62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491252"/>
              </p:ext>
            </p:extLst>
          </p:nvPr>
        </p:nvGraphicFramePr>
        <p:xfrm>
          <a:off x="791569" y="504967"/>
          <a:ext cx="10809027" cy="582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23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13" y="658345"/>
            <a:ext cx="10528275" cy="55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1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52" y="685641"/>
            <a:ext cx="10382357" cy="56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5326" y="775063"/>
            <a:ext cx="1045028" cy="40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28" t="16726" r="22038" b="27052"/>
          <a:stretch/>
        </p:blipFill>
        <p:spPr>
          <a:xfrm>
            <a:off x="368489" y="259306"/>
            <a:ext cx="11637004" cy="6250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489" y="259306"/>
            <a:ext cx="1241947" cy="51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862150"/>
            <a:ext cx="9361714" cy="5852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5326" y="365126"/>
            <a:ext cx="10108474" cy="557984"/>
          </a:xfrm>
        </p:spPr>
        <p:txBody>
          <a:bodyPr>
            <a:normAutofit/>
          </a:bodyPr>
          <a:lstStyle/>
          <a:p>
            <a:r>
              <a:rPr lang="mk-MK" sz="2400" dirty="0" smtClean="0">
                <a:solidFill>
                  <a:schemeClr val="tx2"/>
                </a:solidFill>
                <a:latin typeface="+mn-lt"/>
              </a:rPr>
              <a:t>Инциденца на </a:t>
            </a:r>
            <a:r>
              <a:rPr lang="mk-MK" sz="2400" dirty="0" smtClean="0">
                <a:solidFill>
                  <a:schemeClr val="tx2"/>
                </a:solidFill>
                <a:latin typeface="+mn-lt"/>
              </a:rPr>
              <a:t>100.000 </a:t>
            </a:r>
            <a:r>
              <a:rPr lang="mk-MK" sz="2400" dirty="0" smtClean="0">
                <a:solidFill>
                  <a:schemeClr val="tx2"/>
                </a:solidFill>
                <a:latin typeface="+mn-lt"/>
              </a:rPr>
              <a:t>жители,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COVID-19</a:t>
            </a:r>
            <a:r>
              <a:rPr lang="mk-MK" sz="2400" dirty="0" smtClean="0">
                <a:solidFill>
                  <a:schemeClr val="tx2"/>
                </a:solidFill>
                <a:latin typeface="+mn-lt"/>
              </a:rPr>
              <a:t>, Р.С. Македонија, 2020 година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5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25" y="197786"/>
            <a:ext cx="11455332" cy="65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864453"/>
              </p:ext>
            </p:extLst>
          </p:nvPr>
        </p:nvGraphicFramePr>
        <p:xfrm>
          <a:off x="75304" y="510988"/>
          <a:ext cx="11973261" cy="599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5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2" y="353935"/>
            <a:ext cx="11627568" cy="63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690770"/>
              </p:ext>
            </p:extLst>
          </p:nvPr>
        </p:nvGraphicFramePr>
        <p:xfrm>
          <a:off x="731520" y="245660"/>
          <a:ext cx="10746889" cy="623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58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FE2BC7-8F37-4D2C-BFAF-968C487E1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783021"/>
              </p:ext>
            </p:extLst>
          </p:nvPr>
        </p:nvGraphicFramePr>
        <p:xfrm>
          <a:off x="859596" y="368490"/>
          <a:ext cx="10672762" cy="588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638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9E7C7F9-13E8-475E-8FC3-5D03CB3BB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408272"/>
              </p:ext>
            </p:extLst>
          </p:nvPr>
        </p:nvGraphicFramePr>
        <p:xfrm>
          <a:off x="218364" y="122830"/>
          <a:ext cx="11709779" cy="653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82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159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COVID-19 Р. С. Македонија 2020 година,                                       заклучно со 05.05.2020</vt:lpstr>
      <vt:lpstr>PowerPoint Presentation</vt:lpstr>
      <vt:lpstr>Инциденца на 100.000 жители, COVID-19, Р.С. Македонија, 2020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Р. С. Македонија 2020 година</dc:title>
  <dc:creator>Windows User</dc:creator>
  <cp:lastModifiedBy>user</cp:lastModifiedBy>
  <cp:revision>29</cp:revision>
  <dcterms:created xsi:type="dcterms:W3CDTF">2020-04-30T00:20:27Z</dcterms:created>
  <dcterms:modified xsi:type="dcterms:W3CDTF">2020-05-06T16:05:32Z</dcterms:modified>
</cp:coreProperties>
</file>