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344" r:id="rId3"/>
    <p:sldId id="341" r:id="rId4"/>
    <p:sldId id="346" r:id="rId5"/>
    <p:sldId id="345" r:id="rId6"/>
    <p:sldId id="342" r:id="rId7"/>
    <p:sldId id="358" r:id="rId8"/>
    <p:sldId id="355" r:id="rId9"/>
    <p:sldId id="356" r:id="rId10"/>
    <p:sldId id="354" r:id="rId11"/>
    <p:sldId id="357" r:id="rId12"/>
    <p:sldId id="347" r:id="rId13"/>
    <p:sldId id="359" r:id="rId14"/>
    <p:sldId id="348" r:id="rId15"/>
    <p:sldId id="349" r:id="rId16"/>
    <p:sldId id="360" r:id="rId17"/>
    <p:sldId id="350" r:id="rId18"/>
    <p:sldId id="351" r:id="rId19"/>
    <p:sldId id="338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576" autoAdjust="0"/>
    <p:restoredTop sz="94660"/>
  </p:normalViewPr>
  <p:slideViewPr>
    <p:cSldViewPr>
      <p:cViewPr>
        <p:scale>
          <a:sx n="100" d="100"/>
          <a:sy n="100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k-MK" noProof="0" smtClean="0"/>
              <a:t>Click to edit Master text styles</a:t>
            </a:r>
          </a:p>
          <a:p>
            <a:pPr lvl="1"/>
            <a:r>
              <a:rPr lang="mk-MK" noProof="0" smtClean="0"/>
              <a:t>Second level</a:t>
            </a:r>
          </a:p>
          <a:p>
            <a:pPr lvl="2"/>
            <a:r>
              <a:rPr lang="mk-MK" noProof="0" smtClean="0"/>
              <a:t>Third level</a:t>
            </a:r>
          </a:p>
          <a:p>
            <a:pPr lvl="3"/>
            <a:r>
              <a:rPr lang="mk-MK" noProof="0" smtClean="0"/>
              <a:t>Fourth level</a:t>
            </a:r>
          </a:p>
          <a:p>
            <a:pPr lvl="4"/>
            <a:r>
              <a:rPr lang="mk-MK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1AA27D-ECDD-4C0E-8C2F-90191D8487E0}" type="slidenum">
              <a:rPr lang="mk-MK" altLang="en-US"/>
              <a:pPr>
                <a:defRPr/>
              </a:pPr>
              <a:t>‹#›</a:t>
            </a:fld>
            <a:endParaRPr lang="mk-M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C16D-5630-46B5-A50F-111786F75D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F989B-25FD-48BC-B745-14C9A9691C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D916-071F-476D-A8D9-ADEF84FBDE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3B5D-10B1-4A2F-8E53-161562BA23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30F53-5509-4B25-A60D-2BA4FB8735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79AE-8735-44D8-971A-E1706B1B7A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559BE-3E9F-4CDD-979E-B97B3F8CDB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6F53-2A96-4F58-A19A-7B99821AED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555B-0B00-431D-B6C8-D0E92224E8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8616-DDA7-42B5-800C-D1B684AAD3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D30F-2237-4274-A2C9-8BFB8922E4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760AF1C-C8BA-427B-9EE6-10352D05D6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9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166688"/>
            <a:ext cx="39846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2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1720" y="1341438"/>
            <a:ext cx="4896544" cy="1298575"/>
          </a:xfrm>
        </p:spPr>
        <p:txBody>
          <a:bodyPr/>
          <a:lstStyle/>
          <a:p>
            <a:r>
              <a:rPr lang="mk-MK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СТРУЧЕН ПРЕСТОЈ ВО СЛОВЕНИЈА</a:t>
            </a:r>
            <a:endParaRPr lang="mk-MK" dirty="0"/>
          </a:p>
        </p:txBody>
      </p:sp>
      <p:sp>
        <p:nvSpPr>
          <p:cNvPr id="3075" name="Rectangle 4"/>
          <p:cNvSpPr txBox="1">
            <a:spLocks noChangeArrowheads="1"/>
          </p:cNvSpPr>
          <p:nvPr/>
        </p:nvSpPr>
        <p:spPr bwMode="auto">
          <a:xfrm>
            <a:off x="815975" y="4076700"/>
            <a:ext cx="71993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mk-MK" altLang="en-US" sz="1400" b="1" i="1" dirty="0">
                <a:solidFill>
                  <a:schemeClr val="tx2"/>
                </a:solidFill>
                <a:latin typeface="Calibri" pitchFamily="34" charset="0"/>
              </a:rPr>
              <a:t>Назив на ЈЗУ </a:t>
            </a:r>
            <a:r>
              <a:rPr lang="en-US" altLang="en-US" sz="1400" b="1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mk-MK" altLang="en-US" sz="1400" b="1" i="1" dirty="0" smtClean="0">
                <a:solidFill>
                  <a:schemeClr val="tx2"/>
                </a:solidFill>
                <a:latin typeface="Calibri" pitchFamily="34" charset="0"/>
              </a:rPr>
              <a:t>КЛИНИЌКИ ЦЕНТАР ЉУБЉАНА, СЛОВЕНИЈА</a:t>
            </a:r>
            <a:r>
              <a:rPr lang="mk-MK" altLang="en-US" sz="1400" b="1" i="1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3076" name="Rectangle 4"/>
          <p:cNvSpPr txBox="1">
            <a:spLocks noChangeArrowheads="1"/>
          </p:cNvSpPr>
          <p:nvPr/>
        </p:nvSpPr>
        <p:spPr bwMode="auto">
          <a:xfrm>
            <a:off x="809625" y="5103813"/>
            <a:ext cx="7197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mk-MK" altLang="en-US" sz="1400" b="1" i="1" dirty="0">
                <a:solidFill>
                  <a:schemeClr val="tx2"/>
                </a:solidFill>
                <a:latin typeface="Calibri" pitchFamily="34" charset="0"/>
              </a:rPr>
              <a:t>Датум на презентација</a:t>
            </a:r>
            <a:r>
              <a:rPr lang="mk-MK" altLang="en-US" sz="1400" b="1" i="1" dirty="0" smtClean="0">
                <a:solidFill>
                  <a:schemeClr val="tx2"/>
                </a:solidFill>
                <a:latin typeface="Calibri" pitchFamily="34" charset="0"/>
              </a:rPr>
              <a:t>:  </a:t>
            </a:r>
            <a:endParaRPr lang="mk-MK" altLang="en-US" sz="14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77" name="Rectangle 4"/>
          <p:cNvSpPr txBox="1">
            <a:spLocks noChangeArrowheads="1"/>
          </p:cNvSpPr>
          <p:nvPr/>
        </p:nvSpPr>
        <p:spPr bwMode="auto">
          <a:xfrm>
            <a:off x="809625" y="4778375"/>
            <a:ext cx="71977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mk-MK" altLang="en-US" sz="1400" b="1" i="1" dirty="0">
                <a:solidFill>
                  <a:schemeClr val="tx2"/>
                </a:solidFill>
                <a:latin typeface="Calibri" pitchFamily="34" charset="0"/>
              </a:rPr>
              <a:t>Име и презиме на лицето испратено на </a:t>
            </a:r>
            <a:r>
              <a:rPr lang="mk-MK" altLang="en-US" sz="1400" b="1" i="1" dirty="0" smtClean="0">
                <a:solidFill>
                  <a:schemeClr val="tx2"/>
                </a:solidFill>
                <a:latin typeface="Calibri" pitchFamily="34" charset="0"/>
              </a:rPr>
              <a:t>обука СНЕЖАНА РАДУЛОВИЌ-БЕЌАРОВСКА</a:t>
            </a:r>
            <a:endParaRPr lang="mk-MK" altLang="en-US" sz="14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78" name="Rectangle 4"/>
          <p:cNvSpPr txBox="1">
            <a:spLocks noChangeArrowheads="1"/>
          </p:cNvSpPr>
          <p:nvPr/>
        </p:nvSpPr>
        <p:spPr bwMode="auto">
          <a:xfrm>
            <a:off x="809625" y="4378325"/>
            <a:ext cx="71977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mk-MK" altLang="en-US" sz="1400" b="1" i="1" dirty="0">
                <a:solidFill>
                  <a:schemeClr val="tx2"/>
                </a:solidFill>
                <a:latin typeface="Calibri" pitchFamily="34" charset="0"/>
              </a:rPr>
              <a:t>Назив на институција каде е одржана обуката </a:t>
            </a:r>
            <a:r>
              <a:rPr lang="mk-MK" altLang="en-US" sz="1400" b="1" i="1" dirty="0" smtClean="0">
                <a:solidFill>
                  <a:schemeClr val="tx2"/>
                </a:solidFill>
                <a:latin typeface="Calibri" pitchFamily="34" charset="0"/>
              </a:rPr>
              <a:t>(Клиника за неврологија, 19 јануари до 14 февруари 2015 година)</a:t>
            </a:r>
            <a:r>
              <a:rPr lang="mk-MK" altLang="en-US" sz="1400" b="1" i="1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19460" name="Picture 4" descr="http://www.the-symbols.net/flags/_img_nations5/slovenia_co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556792"/>
            <a:ext cx="1417712" cy="1833248"/>
          </a:xfrm>
          <a:prstGeom prst="rect">
            <a:avLst/>
          </a:prstGeom>
          <a:noFill/>
        </p:spPr>
      </p:pic>
      <p:pic>
        <p:nvPicPr>
          <p:cNvPr id="19462" name="Picture 6" descr="Image result for slovenian symb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1596008" cy="97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5" name="Content Placeholder 4" descr="DSCN62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 descr="DSCN62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5" name="Content Placeholder 4" descr="DSCN62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N62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Единицата за интензивна нега ги лекува невролошките болни кои барат асистирана респирација, мониторирање на ИКП, ЕЕг, минутен срцев волумен и сите останати витални параметри. Во склоп на овој оддел се наоѓа и мини операциона сала, во која може да имплантираат електроди за мониторирање на интракранијалниот притисок, или да се отстрани дел од калваријата за декомпресија. Имав можност да се запознаам и со техниката на вентрикуларна дренажа при интравентрикуларни хеморагии. На овој оддел покрај невролози постојано работат и анестезиолози.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DSCN6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N6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19" y="1484784"/>
            <a:ext cx="4944549" cy="37084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357298"/>
            <a:ext cx="3286001" cy="476886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mk-MK" sz="1800" smtClean="0"/>
              <a:t> Во </a:t>
            </a:r>
            <a:r>
              <a:rPr lang="mk-MK" sz="1800" dirty="0" smtClean="0"/>
              <a:t>единица за мозочен инсулт при одделението за мозочни удари воглавно се хоспитализирани пациенти по примена тромболитична терапија и терапија со механичка вакум тромбектомија. </a:t>
            </a:r>
          </a:p>
          <a:p>
            <a:pPr>
              <a:buFont typeface="Wingdings" pitchFamily="2" charset="2"/>
              <a:buChar char="q"/>
            </a:pPr>
            <a:endParaRPr lang="mk-MK" sz="1800" dirty="0" smtClean="0"/>
          </a:p>
          <a:p>
            <a:pPr>
              <a:buFont typeface="Wingdings" pitchFamily="2" charset="2"/>
              <a:buChar char="q"/>
            </a:pPr>
            <a:r>
              <a:rPr lang="mk-MK" sz="1800" dirty="0" smtClean="0"/>
              <a:t> Сите овие процедури рутински се применуваат по строго дефинирани протоколи</a:t>
            </a:r>
            <a:r>
              <a:rPr lang="mk-MK" dirty="0" smtClean="0"/>
              <a:t>.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221088"/>
            <a:ext cx="7848872" cy="1584176"/>
          </a:xfrm>
        </p:spPr>
        <p:txBody>
          <a:bodyPr/>
          <a:lstStyle/>
          <a:p>
            <a:pPr>
              <a:buNone/>
            </a:pPr>
            <a:r>
              <a:rPr lang="mk-MK" dirty="0" smtClean="0"/>
              <a:t>	На овој оддел работи и голем тим составен од физиотерапевти, логопеди, психолози, сестри, кои тимски обезбедуваат максимален психофизички третман на пациентите со мозочен удар.</a:t>
            </a:r>
            <a:endParaRPr lang="mk-MK" dirty="0"/>
          </a:p>
        </p:txBody>
      </p:sp>
      <p:pic>
        <p:nvPicPr>
          <p:cNvPr id="6" name="Picture 5" descr="DSCN6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5512932" cy="3533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5" name="Content Placeholder 4" descr="DSCN62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N63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N63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84213" y="404813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596" y="4725144"/>
            <a:ext cx="8358246" cy="1990004"/>
          </a:xfrm>
        </p:spPr>
        <p:txBody>
          <a:bodyPr/>
          <a:lstStyle/>
          <a:p>
            <a:r>
              <a:rPr lang="mk-MK" sz="1800" dirty="0" smtClean="0"/>
              <a:t>Во одделот за неурорадиологија можев да присуствувам на</a:t>
            </a:r>
            <a:r>
              <a:rPr lang="en-US" sz="1800" dirty="0" smtClean="0"/>
              <a:t>:</a:t>
            </a:r>
            <a:r>
              <a:rPr lang="mk-MK" sz="1800" dirty="0" smtClean="0"/>
              <a:t> 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mk-MK" sz="1800" dirty="0" smtClean="0"/>
              <a:t> секојдневно стентирање на каротидните артерии,процедура која рутински се изведува со 2-3 дневна постинтервенциска хоспитализација 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mk-MK" sz="1800" dirty="0" smtClean="0"/>
              <a:t> техника на интрацеребрална  тромбектомија со вакум екстракција интраартериска тромболиза</a:t>
            </a:r>
          </a:p>
          <a:p>
            <a:pPr>
              <a:buFont typeface="Wingdings" pitchFamily="2" charset="2"/>
              <a:buChar char="Ø"/>
            </a:pPr>
            <a:r>
              <a:rPr lang="mk-MK" sz="1800" dirty="0" smtClean="0"/>
              <a:t> современи техники во лекување на исхемичени  мозочнини инсулти</a:t>
            </a:r>
            <a:r>
              <a:rPr lang="en-US" sz="1800" dirty="0" smtClean="0"/>
              <a:t>)</a:t>
            </a:r>
            <a:endParaRPr lang="mk-M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N63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54868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472" y="4786322"/>
            <a:ext cx="8001056" cy="1785950"/>
          </a:xfrm>
        </p:spPr>
        <p:txBody>
          <a:bodyPr/>
          <a:lstStyle/>
          <a:p>
            <a:r>
              <a:rPr lang="mk-MK" sz="1800" dirty="0" smtClean="0"/>
              <a:t>Имав можност да следам и третман на аневризми по методот на </a:t>
            </a:r>
            <a:r>
              <a:rPr lang="en-US" sz="1800" dirty="0" err="1" smtClean="0"/>
              <a:t>Koilig</a:t>
            </a:r>
            <a:r>
              <a:rPr lang="en-US" sz="1800" dirty="0" smtClean="0"/>
              <a:t> </a:t>
            </a:r>
            <a:r>
              <a:rPr lang="mk-MK" sz="1800" dirty="0" smtClean="0"/>
              <a:t>или</a:t>
            </a:r>
            <a:r>
              <a:rPr lang="en-US" sz="1800" dirty="0" smtClean="0"/>
              <a:t>  Flow diverter</a:t>
            </a:r>
            <a:r>
              <a:rPr lang="mk-MK" sz="1800" dirty="0" smtClean="0"/>
              <a:t>, односно на стентирање на крвниот сад со аневризма, со што се избегнува оперативен зафат. Сите овие процедури тимски се изведуваат од неурорадиолог и невролог. </a:t>
            </a:r>
          </a:p>
          <a:p>
            <a:r>
              <a:rPr lang="mk-MK" sz="1800" dirty="0" smtClean="0"/>
              <a:t>Имав мозност да го  обогатам своето знаење во толкување на  </a:t>
            </a:r>
            <a:r>
              <a:rPr lang="en-US" sz="1800" dirty="0" smtClean="0"/>
              <a:t>neuroimagine</a:t>
            </a:r>
            <a:r>
              <a:rPr lang="mk-MK" sz="1800" dirty="0" smtClean="0"/>
              <a:t>  ди</a:t>
            </a:r>
            <a:r>
              <a:rPr lang="en-US" sz="1800" dirty="0" smtClean="0"/>
              <a:t>j</a:t>
            </a:r>
            <a:r>
              <a:rPr lang="mk-MK" sz="1800" dirty="0" smtClean="0"/>
              <a:t>агностички процедури кај болни со мозочни инсулти</a:t>
            </a:r>
            <a:endParaRPr lang="mk-M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192688" cy="1143000"/>
          </a:xfrm>
        </p:spPr>
        <p:txBody>
          <a:bodyPr/>
          <a:lstStyle/>
          <a:p>
            <a:r>
              <a:rPr lang="mk-MK" sz="3600" dirty="0" smtClean="0"/>
              <a:t>Заклучоци/Научени лекции</a:t>
            </a:r>
            <a:endParaRPr lang="en-US" sz="3600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23528" y="2348880"/>
            <a:ext cx="8258204" cy="186479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mk-M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Целокупниот престој беше прекрасна можност, да се компарираат можностите, да се стекнат нови знаења и техники од кои дел можат со мали интервенции да бидат применливи и кај нас.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mk-MK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N61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620688"/>
            <a:ext cx="5774432" cy="43308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472" y="5000636"/>
            <a:ext cx="7929618" cy="1357322"/>
          </a:xfrm>
        </p:spPr>
        <p:txBody>
          <a:bodyPr/>
          <a:lstStyle/>
          <a:p>
            <a:r>
              <a:rPr lang="en-US" sz="1800" dirty="0" smtClean="0"/>
              <a:t>B</a:t>
            </a:r>
            <a:r>
              <a:rPr lang="mk-MK" sz="1800" dirty="0" smtClean="0"/>
              <a:t>о периодот од 19 јануари до 14 февруари , во склоп на владината програма за едукација на лекари специјалисти остварив едномесечен стручен престој  на Клиниката за Неврологија, во склоп на Клиничкиот центар во Љубљана, Република Словенија. </a:t>
            </a:r>
            <a:endParaRPr lang="mk-M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N61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54868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4797152"/>
            <a:ext cx="8247860" cy="170368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mk-MK" sz="1800" dirty="0" smtClean="0"/>
              <a:t>Првата недела од мојот престој ја поминав на Одделот за неврофизиологија, при што се запознав и комплетно ја следев работата во ЕМНГ лабораториите. </a:t>
            </a:r>
          </a:p>
          <a:p>
            <a:pPr>
              <a:buFont typeface="Wingdings" pitchFamily="2" charset="2"/>
              <a:buChar char="q"/>
            </a:pPr>
            <a:r>
              <a:rPr lang="mk-MK" sz="1800" dirty="0" smtClean="0"/>
              <a:t>Во состав на оваа лабораторија се наоѓаат три кабинети, во кои се изведува рутинско ЕМНГ, кое во голем дел е компарабилно со нашата евалуација. 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N61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54868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4857760"/>
            <a:ext cx="8392446" cy="164307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mk-MK" sz="1800" dirty="0" smtClean="0"/>
              <a:t>Тоа што не се работи во нашата ЕМНГ лабораторија е МИКРО-ЕМНГ, односно електромиелографија на одделни мускулни влакна. </a:t>
            </a:r>
          </a:p>
          <a:p>
            <a:pPr>
              <a:buFont typeface="Wingdings" pitchFamily="2" charset="2"/>
              <a:buChar char="q"/>
            </a:pPr>
            <a:r>
              <a:rPr lang="mk-MK" sz="1800" dirty="0" smtClean="0"/>
              <a:t>Кај сите болни суспекти за Миастениа гравис се спроведува овоа иследување и се  прави ЕМНГ со репетитивна стимулација.</a:t>
            </a:r>
          </a:p>
          <a:p>
            <a:pPr>
              <a:buFont typeface="Wingdings" pitchFamily="2" charset="2"/>
              <a:buChar char="q"/>
            </a:pPr>
            <a:r>
              <a:rPr lang="mk-MK" sz="1800" dirty="0" smtClean="0"/>
              <a:t>Во повеќе наврати присуствував на ЕМНГ иследување на свинктери, кое се работи рутниски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N61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3672408" cy="48965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032" y="1628800"/>
            <a:ext cx="3888432" cy="4727448"/>
          </a:xfrm>
        </p:spPr>
        <p:txBody>
          <a:bodyPr/>
          <a:lstStyle/>
          <a:p>
            <a:r>
              <a:rPr lang="mk-MK" sz="1800" dirty="0" smtClean="0"/>
              <a:t>Еден ден проведов во лабораторијата за ултразвучно иследување на периферните нерви, каде покрај дијагностичкиот дел се врши и </a:t>
            </a:r>
            <a:r>
              <a:rPr lang="mk-MK" sz="1800" b="1" dirty="0" smtClean="0"/>
              <a:t>апликација на терапија </a:t>
            </a:r>
            <a:r>
              <a:rPr lang="mk-MK" sz="1800" dirty="0" smtClean="0"/>
              <a:t>под УЗ надзор, кај пациенти со </a:t>
            </a:r>
            <a:r>
              <a:rPr lang="mk-MK" sz="1800" b="1" dirty="0" smtClean="0"/>
              <a:t>Carpal tunnel syndrom</a:t>
            </a:r>
            <a:r>
              <a:rPr lang="en-US" sz="1800" b="1" dirty="0" smtClean="0"/>
              <a:t>. </a:t>
            </a:r>
            <a:endParaRPr lang="mk-MK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N6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/>
          <a:p>
            <a:r>
              <a:rPr lang="mk-MK" sz="1800" dirty="0" smtClean="0"/>
              <a:t>Останатиот дел од едукативниот процес го поминав во Одделението за цереброваскуларни болести. Оддлението е поделено на два оддели, односно оддел за интензивно лекување  (12 кревети) и Оддел за болни со мозочен инсулт (60 кревети</a:t>
            </a:r>
            <a:r>
              <a:rPr lang="mk-MK" dirty="0" smtClean="0"/>
              <a:t>).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N63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219" y="908721"/>
            <a:ext cx="3351701" cy="4468936"/>
          </a:xfrm>
        </p:spPr>
      </p:pic>
      <p:pic>
        <p:nvPicPr>
          <p:cNvPr id="6" name="Content Placeholder 5" descr="DSCN64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4389" y="2060848"/>
            <a:ext cx="4422411" cy="33168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5" name="Content Placeholder 4" descr="DSCN6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N62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5" name="Content Placeholder 4" descr="DSCN62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N62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H_Presentation_TEMP">
  <a:themeElements>
    <a:clrScheme name="MoH_Presentation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H_Presentation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H_Presentation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H_Presentation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H_Presentation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H_Presentation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H_Presentation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H_Presentation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H_Presentation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H_Presentation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H_Presentation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H_Presentation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H_Presentation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H_Presentation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2474</TotalTime>
  <Words>497</Words>
  <Application>Microsoft Office PowerPoint</Application>
  <PresentationFormat>On-screen Show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MoH_Presentation_TEMP</vt:lpstr>
      <vt:lpstr>СТРУЧЕН ПРЕСТОЈ ВО СЛОВЕНИЈА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Заклучоци/Научени лекции</vt:lpstr>
    </vt:vector>
  </TitlesOfParts>
  <Company>ImagePR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pcDesktop</cp:lastModifiedBy>
  <cp:revision>158</cp:revision>
  <dcterms:created xsi:type="dcterms:W3CDTF">2008-04-04T12:30:59Z</dcterms:created>
  <dcterms:modified xsi:type="dcterms:W3CDTF">2015-04-06T09:03:10Z</dcterms:modified>
</cp:coreProperties>
</file>